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9" r:id="rId5"/>
    <p:sldId id="263" r:id="rId6"/>
    <p:sldId id="294" r:id="rId7"/>
    <p:sldId id="276" r:id="rId8"/>
    <p:sldId id="304" r:id="rId9"/>
    <p:sldId id="295" r:id="rId10"/>
    <p:sldId id="298" r:id="rId11"/>
    <p:sldId id="301" r:id="rId12"/>
    <p:sldId id="302" r:id="rId13"/>
    <p:sldId id="303" r:id="rId14"/>
    <p:sldId id="299" r:id="rId15"/>
    <p:sldId id="297" r:id="rId16"/>
    <p:sldId id="296" r:id="rId17"/>
    <p:sldId id="300" r:id="rId18"/>
    <p:sldId id="293" r:id="rId19"/>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0000"/>
    <a:srgbClr val="FFDD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49" autoAdjust="0"/>
    <p:restoredTop sz="94660"/>
  </p:normalViewPr>
  <p:slideViewPr>
    <p:cSldViewPr snapToGrid="0">
      <p:cViewPr varScale="1">
        <p:scale>
          <a:sx n="135" d="100"/>
          <a:sy n="135" d="100"/>
        </p:scale>
        <p:origin x="192" y="5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eldia">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88C03B-83A2-465A-95BD-81332838A883}"/>
              </a:ext>
            </a:extLst>
          </p:cNvPr>
          <p:cNvSpPr>
            <a:spLocks noGrp="1"/>
          </p:cNvSpPr>
          <p:nvPr>
            <p:ph type="ctrTitle"/>
          </p:nvPr>
        </p:nvSpPr>
        <p:spPr>
          <a:xfrm>
            <a:off x="1524000" y="1743075"/>
            <a:ext cx="9144000" cy="1766888"/>
          </a:xfrm>
        </p:spPr>
        <p:txBody>
          <a:bodyPr anchor="b"/>
          <a:lstStyle>
            <a:lvl1pPr algn="ctr">
              <a:defRPr sz="6000"/>
            </a:lvl1pPr>
          </a:lstStyle>
          <a:p>
            <a:r>
              <a:rPr lang="nl-NL" dirty="0"/>
              <a:t>Klik om stijl te bewerken</a:t>
            </a:r>
          </a:p>
        </p:txBody>
      </p:sp>
      <p:sp>
        <p:nvSpPr>
          <p:cNvPr id="3" name="Ondertitel 2">
            <a:extLst>
              <a:ext uri="{FF2B5EF4-FFF2-40B4-BE49-F238E27FC236}">
                <a16:creationId xmlns:a16="http://schemas.microsoft.com/office/drawing/2014/main" id="{4CBF8B93-7792-4A6E-8756-074AACC020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Klikken om de ondertitelstijl van het model te bewerken</a:t>
            </a:r>
          </a:p>
        </p:txBody>
      </p:sp>
    </p:spTree>
    <p:extLst>
      <p:ext uri="{BB962C8B-B14F-4D97-AF65-F5344CB8AC3E}">
        <p14:creationId xmlns:p14="http://schemas.microsoft.com/office/powerpoint/2010/main" val="907108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BFE261-99FC-40B9-8413-CDE4D4CCF032}"/>
              </a:ext>
            </a:extLst>
          </p:cNvPr>
          <p:cNvSpPr>
            <a:spLocks noGrp="1"/>
          </p:cNvSpPr>
          <p:nvPr>
            <p:ph type="title"/>
          </p:nvPr>
        </p:nvSpPr>
        <p:spPr/>
        <p:txBody>
          <a:bodyPr/>
          <a:lstStyle/>
          <a:p>
            <a:r>
              <a:rPr lang="nl-NL" dirty="0"/>
              <a:t>Klik om stijl te bewerken</a:t>
            </a:r>
          </a:p>
        </p:txBody>
      </p:sp>
      <p:sp>
        <p:nvSpPr>
          <p:cNvPr id="3" name="Tijdelijke aanduiding voor inhoud 2">
            <a:extLst>
              <a:ext uri="{FF2B5EF4-FFF2-40B4-BE49-F238E27FC236}">
                <a16:creationId xmlns:a16="http://schemas.microsoft.com/office/drawing/2014/main" id="{5EEC331A-E23A-429E-94E8-B0EAF6DD7F44}"/>
              </a:ext>
            </a:extLst>
          </p:cNvPr>
          <p:cNvSpPr>
            <a:spLocks noGrp="1"/>
          </p:cNvSpPr>
          <p:nvPr>
            <p:ph idx="1"/>
          </p:nvPr>
        </p:nvSpPr>
        <p:spPr/>
        <p:txBody>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spTree>
    <p:extLst>
      <p:ext uri="{BB962C8B-B14F-4D97-AF65-F5344CB8AC3E}">
        <p14:creationId xmlns:p14="http://schemas.microsoft.com/office/powerpoint/2010/main" val="4179049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ee kolomm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6494C5-924D-4938-BC36-F91BE2AFD78F}"/>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F478882E-C583-473D-BB1C-A187F427DAEC}"/>
              </a:ext>
            </a:extLst>
          </p:cNvPr>
          <p:cNvSpPr>
            <a:spLocks noGrp="1"/>
          </p:cNvSpPr>
          <p:nvPr>
            <p:ph sz="half" idx="1"/>
          </p:nvPr>
        </p:nvSpPr>
        <p:spPr>
          <a:xfrm>
            <a:off x="838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a:extLst>
              <a:ext uri="{FF2B5EF4-FFF2-40B4-BE49-F238E27FC236}">
                <a16:creationId xmlns:a16="http://schemas.microsoft.com/office/drawing/2014/main" id="{28370999-10C9-4FA6-B0E2-D21341B0382D}"/>
              </a:ext>
            </a:extLst>
          </p:cNvPr>
          <p:cNvSpPr>
            <a:spLocks noGrp="1"/>
          </p:cNvSpPr>
          <p:nvPr>
            <p:ph sz="half" idx="2"/>
          </p:nvPr>
        </p:nvSpPr>
        <p:spPr>
          <a:xfrm>
            <a:off x="6172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3445819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7E522B-89E0-4BE9-B54D-5C869777618E}"/>
              </a:ext>
            </a:extLst>
          </p:cNvPr>
          <p:cNvSpPr>
            <a:spLocks noGrp="1"/>
          </p:cNvSpPr>
          <p:nvPr>
            <p:ph type="title"/>
          </p:nvPr>
        </p:nvSpPr>
        <p:spPr>
          <a:xfrm>
            <a:off x="839788" y="365125"/>
            <a:ext cx="10515600" cy="823913"/>
          </a:xfrm>
        </p:spPr>
        <p:txBody>
          <a:bodyPr>
            <a:normAutofit/>
          </a:bodyPr>
          <a:lstStyle>
            <a:lvl1pPr>
              <a:defRPr sz="4000"/>
            </a:lvl1pPr>
          </a:lstStyle>
          <a:p>
            <a:r>
              <a:rPr lang="nl-NL" dirty="0"/>
              <a:t>Klik om stijl te bewerken</a:t>
            </a:r>
          </a:p>
        </p:txBody>
      </p:sp>
      <p:sp>
        <p:nvSpPr>
          <p:cNvPr id="3" name="Tijdelijke aanduiding voor tekst 2">
            <a:extLst>
              <a:ext uri="{FF2B5EF4-FFF2-40B4-BE49-F238E27FC236}">
                <a16:creationId xmlns:a16="http://schemas.microsoft.com/office/drawing/2014/main" id="{58C49E0A-6B8F-4B51-90D4-5B594C2954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Tijdelijke aanduiding voor inhoud 3">
            <a:extLst>
              <a:ext uri="{FF2B5EF4-FFF2-40B4-BE49-F238E27FC236}">
                <a16:creationId xmlns:a16="http://schemas.microsoft.com/office/drawing/2014/main" id="{5CE19152-DFF7-463C-A1E2-57D14828C32A}"/>
              </a:ext>
            </a:extLst>
          </p:cNvPr>
          <p:cNvSpPr>
            <a:spLocks noGrp="1"/>
          </p:cNvSpPr>
          <p:nvPr>
            <p:ph sz="half" idx="2"/>
          </p:nvPr>
        </p:nvSpPr>
        <p:spPr>
          <a:xfrm>
            <a:off x="839788" y="2505075"/>
            <a:ext cx="5157787"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a:extLst>
              <a:ext uri="{FF2B5EF4-FFF2-40B4-BE49-F238E27FC236}">
                <a16:creationId xmlns:a16="http://schemas.microsoft.com/office/drawing/2014/main" id="{2C4AE0D4-E803-479A-8649-C4DA9225DF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Tijdelijke aanduiding voor inhoud 5">
            <a:extLst>
              <a:ext uri="{FF2B5EF4-FFF2-40B4-BE49-F238E27FC236}">
                <a16:creationId xmlns:a16="http://schemas.microsoft.com/office/drawing/2014/main" id="{97975EA9-65CC-4109-B2A3-186A56E845E5}"/>
              </a:ext>
            </a:extLst>
          </p:cNvPr>
          <p:cNvSpPr>
            <a:spLocks noGrp="1"/>
          </p:cNvSpPr>
          <p:nvPr>
            <p:ph sz="quarter" idx="4"/>
          </p:nvPr>
        </p:nvSpPr>
        <p:spPr>
          <a:xfrm>
            <a:off x="6172200" y="2505075"/>
            <a:ext cx="5183188"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2477242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67287E-4799-43C8-9DAC-8645ED95E190}"/>
              </a:ext>
            </a:extLst>
          </p:cNvPr>
          <p:cNvSpPr>
            <a:spLocks noGrp="1"/>
          </p:cNvSpPr>
          <p:nvPr>
            <p:ph type="title"/>
          </p:nvPr>
        </p:nvSpPr>
        <p:spPr/>
        <p:txBody>
          <a:bodyPr/>
          <a:lstStyle/>
          <a:p>
            <a:r>
              <a:rPr lang="nl-NL" dirty="0"/>
              <a:t>Klik om stijl te bewerken</a:t>
            </a:r>
          </a:p>
        </p:txBody>
      </p:sp>
    </p:spTree>
    <p:extLst>
      <p:ext uri="{BB962C8B-B14F-4D97-AF65-F5344CB8AC3E}">
        <p14:creationId xmlns:p14="http://schemas.microsoft.com/office/powerpoint/2010/main" val="273285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Foto werk">
    <p:spTree>
      <p:nvGrpSpPr>
        <p:cNvPr id="1" name=""/>
        <p:cNvGrpSpPr/>
        <p:nvPr/>
      </p:nvGrpSpPr>
      <p:grpSpPr>
        <a:xfrm>
          <a:off x="0" y="0"/>
          <a:ext cx="0" cy="0"/>
          <a:chOff x="0" y="0"/>
          <a:chExt cx="0" cy="0"/>
        </a:xfrm>
      </p:grpSpPr>
      <p:sp>
        <p:nvSpPr>
          <p:cNvPr id="5" name="Tijdelijke aanduiding voor inhoud 3">
            <a:extLst>
              <a:ext uri="{FF2B5EF4-FFF2-40B4-BE49-F238E27FC236}">
                <a16:creationId xmlns:a16="http://schemas.microsoft.com/office/drawing/2014/main" id="{3240044B-470F-4E3C-972A-1F222DC0E1A3}"/>
              </a:ext>
            </a:extLst>
          </p:cNvPr>
          <p:cNvSpPr>
            <a:spLocks noGrp="1"/>
          </p:cNvSpPr>
          <p:nvPr>
            <p:ph sz="half" idx="2"/>
          </p:nvPr>
        </p:nvSpPr>
        <p:spPr>
          <a:xfrm>
            <a:off x="6172199" y="1825625"/>
            <a:ext cx="5915025"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6" name="Titel 1">
            <a:extLst>
              <a:ext uri="{FF2B5EF4-FFF2-40B4-BE49-F238E27FC236}">
                <a16:creationId xmlns:a16="http://schemas.microsoft.com/office/drawing/2014/main" id="{844566EF-6F28-4A9F-8053-0E6D40EB145E}"/>
              </a:ext>
            </a:extLst>
          </p:cNvPr>
          <p:cNvSpPr>
            <a:spLocks noGrp="1"/>
          </p:cNvSpPr>
          <p:nvPr>
            <p:ph type="title"/>
          </p:nvPr>
        </p:nvSpPr>
        <p:spPr>
          <a:xfrm>
            <a:off x="6172198" y="18255"/>
            <a:ext cx="5915025" cy="1325563"/>
          </a:xfrm>
        </p:spPr>
        <p:txBody>
          <a:bodyPr/>
          <a:lstStyle/>
          <a:p>
            <a:r>
              <a:rPr lang="nl-NL" dirty="0"/>
              <a:t>Klik om stijl te bewerken</a:t>
            </a:r>
          </a:p>
        </p:txBody>
      </p:sp>
      <p:pic>
        <p:nvPicPr>
          <p:cNvPr id="8" name="Afbeelding 7">
            <a:extLst>
              <a:ext uri="{FF2B5EF4-FFF2-40B4-BE49-F238E27FC236}">
                <a16:creationId xmlns:a16="http://schemas.microsoft.com/office/drawing/2014/main" id="{A9083196-A9AC-4A0D-BC1C-0322D29926A0}"/>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a:stretch/>
        </p:blipFill>
        <p:spPr>
          <a:xfrm>
            <a:off x="-1" y="0"/>
            <a:ext cx="5915025" cy="6858000"/>
          </a:xfrm>
          <a:prstGeom prst="rect">
            <a:avLst/>
          </a:prstGeom>
        </p:spPr>
      </p:pic>
    </p:spTree>
    <p:extLst>
      <p:ext uri="{BB962C8B-B14F-4D97-AF65-F5344CB8AC3E}">
        <p14:creationId xmlns:p14="http://schemas.microsoft.com/office/powerpoint/2010/main" val="464650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foto lunch">
    <p:spTree>
      <p:nvGrpSpPr>
        <p:cNvPr id="1" name=""/>
        <p:cNvGrpSpPr/>
        <p:nvPr/>
      </p:nvGrpSpPr>
      <p:grpSpPr>
        <a:xfrm>
          <a:off x="0" y="0"/>
          <a:ext cx="0" cy="0"/>
          <a:chOff x="0" y="0"/>
          <a:chExt cx="0" cy="0"/>
        </a:xfrm>
      </p:grpSpPr>
      <p:sp>
        <p:nvSpPr>
          <p:cNvPr id="5" name="Tijdelijke aanduiding voor inhoud 3">
            <a:extLst>
              <a:ext uri="{FF2B5EF4-FFF2-40B4-BE49-F238E27FC236}">
                <a16:creationId xmlns:a16="http://schemas.microsoft.com/office/drawing/2014/main" id="{5E1907BB-A47C-4D2C-A616-1984A71E58D5}"/>
              </a:ext>
            </a:extLst>
          </p:cNvPr>
          <p:cNvSpPr>
            <a:spLocks noGrp="1"/>
          </p:cNvSpPr>
          <p:nvPr>
            <p:ph sz="half" idx="2"/>
          </p:nvPr>
        </p:nvSpPr>
        <p:spPr>
          <a:xfrm>
            <a:off x="6172199" y="1825625"/>
            <a:ext cx="5915025"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7" name="Titel 1">
            <a:extLst>
              <a:ext uri="{FF2B5EF4-FFF2-40B4-BE49-F238E27FC236}">
                <a16:creationId xmlns:a16="http://schemas.microsoft.com/office/drawing/2014/main" id="{68BA1E01-9C66-4EF8-B997-261B0BD26367}"/>
              </a:ext>
            </a:extLst>
          </p:cNvPr>
          <p:cNvSpPr>
            <a:spLocks noGrp="1"/>
          </p:cNvSpPr>
          <p:nvPr>
            <p:ph type="title"/>
          </p:nvPr>
        </p:nvSpPr>
        <p:spPr>
          <a:xfrm>
            <a:off x="6172198" y="18255"/>
            <a:ext cx="5915025" cy="1325563"/>
          </a:xfrm>
        </p:spPr>
        <p:txBody>
          <a:bodyPr/>
          <a:lstStyle/>
          <a:p>
            <a:r>
              <a:rPr lang="nl-NL"/>
              <a:t>Klik om stijl te bewerken</a:t>
            </a:r>
          </a:p>
        </p:txBody>
      </p:sp>
      <p:pic>
        <p:nvPicPr>
          <p:cNvPr id="10" name="Afbeelding 9">
            <a:extLst>
              <a:ext uri="{FF2B5EF4-FFF2-40B4-BE49-F238E27FC236}">
                <a16:creationId xmlns:a16="http://schemas.microsoft.com/office/drawing/2014/main" id="{E749BA3B-D7FD-4DED-BF46-2202358148A3}"/>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a:stretch/>
        </p:blipFill>
        <p:spPr>
          <a:xfrm>
            <a:off x="0" y="0"/>
            <a:ext cx="5914800" cy="6858000"/>
          </a:xfrm>
          <a:prstGeom prst="rect">
            <a:avLst/>
          </a:prstGeom>
        </p:spPr>
      </p:pic>
    </p:spTree>
    <p:extLst>
      <p:ext uri="{BB962C8B-B14F-4D97-AF65-F5344CB8AC3E}">
        <p14:creationId xmlns:p14="http://schemas.microsoft.com/office/powerpoint/2010/main" val="4261032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foto zakelijk">
    <p:spTree>
      <p:nvGrpSpPr>
        <p:cNvPr id="1" name=""/>
        <p:cNvGrpSpPr/>
        <p:nvPr/>
      </p:nvGrpSpPr>
      <p:grpSpPr>
        <a:xfrm>
          <a:off x="0" y="0"/>
          <a:ext cx="0" cy="0"/>
          <a:chOff x="0" y="0"/>
          <a:chExt cx="0" cy="0"/>
        </a:xfrm>
      </p:grpSpPr>
      <p:sp>
        <p:nvSpPr>
          <p:cNvPr id="5" name="Tijdelijke aanduiding voor inhoud 3">
            <a:extLst>
              <a:ext uri="{FF2B5EF4-FFF2-40B4-BE49-F238E27FC236}">
                <a16:creationId xmlns:a16="http://schemas.microsoft.com/office/drawing/2014/main" id="{5E1907BB-A47C-4D2C-A616-1984A71E58D5}"/>
              </a:ext>
            </a:extLst>
          </p:cNvPr>
          <p:cNvSpPr>
            <a:spLocks noGrp="1"/>
          </p:cNvSpPr>
          <p:nvPr>
            <p:ph sz="half" idx="2"/>
          </p:nvPr>
        </p:nvSpPr>
        <p:spPr>
          <a:xfrm>
            <a:off x="6172199" y="1825625"/>
            <a:ext cx="5915025"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7" name="Titel 1">
            <a:extLst>
              <a:ext uri="{FF2B5EF4-FFF2-40B4-BE49-F238E27FC236}">
                <a16:creationId xmlns:a16="http://schemas.microsoft.com/office/drawing/2014/main" id="{68BA1E01-9C66-4EF8-B997-261B0BD26367}"/>
              </a:ext>
            </a:extLst>
          </p:cNvPr>
          <p:cNvSpPr>
            <a:spLocks noGrp="1"/>
          </p:cNvSpPr>
          <p:nvPr>
            <p:ph type="title"/>
          </p:nvPr>
        </p:nvSpPr>
        <p:spPr>
          <a:xfrm>
            <a:off x="6172198" y="18255"/>
            <a:ext cx="5915025" cy="1325563"/>
          </a:xfrm>
        </p:spPr>
        <p:txBody>
          <a:bodyPr/>
          <a:lstStyle/>
          <a:p>
            <a:r>
              <a:rPr lang="nl-NL"/>
              <a:t>Klik om stijl te bewerken</a:t>
            </a:r>
          </a:p>
        </p:txBody>
      </p:sp>
      <p:pic>
        <p:nvPicPr>
          <p:cNvPr id="6" name="Afbeelding 5">
            <a:extLst>
              <a:ext uri="{FF2B5EF4-FFF2-40B4-BE49-F238E27FC236}">
                <a16:creationId xmlns:a16="http://schemas.microsoft.com/office/drawing/2014/main" id="{3208E1A2-0158-4006-9A7F-09EEA1AE2331}"/>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a:stretch/>
        </p:blipFill>
        <p:spPr>
          <a:xfrm>
            <a:off x="0" y="0"/>
            <a:ext cx="5915025" cy="6858000"/>
          </a:xfrm>
          <a:prstGeom prst="rect">
            <a:avLst/>
          </a:prstGeom>
        </p:spPr>
      </p:pic>
    </p:spTree>
    <p:extLst>
      <p:ext uri="{BB962C8B-B14F-4D97-AF65-F5344CB8AC3E}">
        <p14:creationId xmlns:p14="http://schemas.microsoft.com/office/powerpoint/2010/main" val="3327053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to cdt">
    <p:spTree>
      <p:nvGrpSpPr>
        <p:cNvPr id="1" name=""/>
        <p:cNvGrpSpPr/>
        <p:nvPr/>
      </p:nvGrpSpPr>
      <p:grpSpPr>
        <a:xfrm>
          <a:off x="0" y="0"/>
          <a:ext cx="0" cy="0"/>
          <a:chOff x="0" y="0"/>
          <a:chExt cx="0" cy="0"/>
        </a:xfrm>
      </p:grpSpPr>
      <p:sp>
        <p:nvSpPr>
          <p:cNvPr id="5" name="Tijdelijke aanduiding voor inhoud 3">
            <a:extLst>
              <a:ext uri="{FF2B5EF4-FFF2-40B4-BE49-F238E27FC236}">
                <a16:creationId xmlns:a16="http://schemas.microsoft.com/office/drawing/2014/main" id="{5E1907BB-A47C-4D2C-A616-1984A71E58D5}"/>
              </a:ext>
            </a:extLst>
          </p:cNvPr>
          <p:cNvSpPr>
            <a:spLocks noGrp="1"/>
          </p:cNvSpPr>
          <p:nvPr>
            <p:ph sz="half" idx="2"/>
          </p:nvPr>
        </p:nvSpPr>
        <p:spPr>
          <a:xfrm>
            <a:off x="6172199" y="1825625"/>
            <a:ext cx="5915025" cy="4351338"/>
          </a:xfrm>
        </p:spPr>
        <p:txBody>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6" name="Afbeelding 5">
            <a:extLst>
              <a:ext uri="{FF2B5EF4-FFF2-40B4-BE49-F238E27FC236}">
                <a16:creationId xmlns:a16="http://schemas.microsoft.com/office/drawing/2014/main" id="{3208E1A2-0158-4006-9A7F-09EEA1AE233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825625"/>
            <a:ext cx="5915025" cy="4371237"/>
          </a:xfrm>
          <a:prstGeom prst="rect">
            <a:avLst/>
          </a:prstGeom>
        </p:spPr>
      </p:pic>
      <p:sp>
        <p:nvSpPr>
          <p:cNvPr id="8" name="Titel 1">
            <a:extLst>
              <a:ext uri="{FF2B5EF4-FFF2-40B4-BE49-F238E27FC236}">
                <a16:creationId xmlns:a16="http://schemas.microsoft.com/office/drawing/2014/main" id="{5EA51B4A-28C1-490E-B812-02AC068CD321}"/>
              </a:ext>
            </a:extLst>
          </p:cNvPr>
          <p:cNvSpPr>
            <a:spLocks noGrp="1"/>
          </p:cNvSpPr>
          <p:nvPr>
            <p:ph type="title"/>
          </p:nvPr>
        </p:nvSpPr>
        <p:spPr>
          <a:xfrm>
            <a:off x="839788" y="365125"/>
            <a:ext cx="10515600" cy="823913"/>
          </a:xfrm>
        </p:spPr>
        <p:txBody>
          <a:bodyPr>
            <a:normAutofit/>
          </a:bodyPr>
          <a:lstStyle>
            <a:lvl1pPr>
              <a:defRPr sz="4000"/>
            </a:lvl1pPr>
          </a:lstStyle>
          <a:p>
            <a:r>
              <a:rPr lang="nl-NL" dirty="0"/>
              <a:t>Klik om stijl te bewerken</a:t>
            </a:r>
          </a:p>
        </p:txBody>
      </p:sp>
    </p:spTree>
    <p:extLst>
      <p:ext uri="{BB962C8B-B14F-4D97-AF65-F5344CB8AC3E}">
        <p14:creationId xmlns:p14="http://schemas.microsoft.com/office/powerpoint/2010/main" val="1242667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3D88B55F-4EE0-4E1E-AA09-64EA332ABB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grpSp>
        <p:nvGrpSpPr>
          <p:cNvPr id="7" name="Groep 6">
            <a:extLst>
              <a:ext uri="{FF2B5EF4-FFF2-40B4-BE49-F238E27FC236}">
                <a16:creationId xmlns:a16="http://schemas.microsoft.com/office/drawing/2014/main" id="{AC1B182A-BEC2-4380-9A26-30F12CE228DD}"/>
              </a:ext>
            </a:extLst>
          </p:cNvPr>
          <p:cNvGrpSpPr/>
          <p:nvPr/>
        </p:nvGrpSpPr>
        <p:grpSpPr>
          <a:xfrm>
            <a:off x="0" y="0"/>
            <a:ext cx="12192000" cy="1825625"/>
            <a:chOff x="0" y="0"/>
            <a:chExt cx="12192000" cy="1772607"/>
          </a:xfrm>
        </p:grpSpPr>
        <p:sp>
          <p:nvSpPr>
            <p:cNvPr id="8" name="Rechthoekige driehoek 7">
              <a:extLst>
                <a:ext uri="{FF2B5EF4-FFF2-40B4-BE49-F238E27FC236}">
                  <a16:creationId xmlns:a16="http://schemas.microsoft.com/office/drawing/2014/main" id="{085C8816-9160-4130-AA10-12A952139081}"/>
                </a:ext>
              </a:extLst>
            </p:cNvPr>
            <p:cNvSpPr/>
            <p:nvPr/>
          </p:nvSpPr>
          <p:spPr>
            <a:xfrm rot="10800000" flipH="1">
              <a:off x="0" y="757451"/>
              <a:ext cx="12187935" cy="1015156"/>
            </a:xfrm>
            <a:prstGeom prst="rtTriangle">
              <a:avLst/>
            </a:prstGeom>
            <a:solidFill>
              <a:srgbClr val="FFDD00"/>
            </a:solidFill>
            <a:ln>
              <a:solidFill>
                <a:srgbClr val="FF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hthoek 8">
              <a:extLst>
                <a:ext uri="{FF2B5EF4-FFF2-40B4-BE49-F238E27FC236}">
                  <a16:creationId xmlns:a16="http://schemas.microsoft.com/office/drawing/2014/main" id="{008CD251-BDB7-4E96-8B65-7F517B5B2221}"/>
                </a:ext>
              </a:extLst>
            </p:cNvPr>
            <p:cNvSpPr/>
            <p:nvPr/>
          </p:nvSpPr>
          <p:spPr>
            <a:xfrm>
              <a:off x="0" y="0"/>
              <a:ext cx="12192000" cy="757450"/>
            </a:xfrm>
            <a:prstGeom prst="rect">
              <a:avLst/>
            </a:prstGeom>
            <a:solidFill>
              <a:srgbClr val="FFDD00"/>
            </a:solidFill>
            <a:ln>
              <a:solidFill>
                <a:srgbClr val="FF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 name="Afbeelding 9">
              <a:extLst>
                <a:ext uri="{FF2B5EF4-FFF2-40B4-BE49-F238E27FC236}">
                  <a16:creationId xmlns:a16="http://schemas.microsoft.com/office/drawing/2014/main" id="{A9CE4D8A-0E14-4895-87AD-43A09D2FCE87}"/>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56959" y="542876"/>
              <a:ext cx="617014" cy="446781"/>
            </a:xfrm>
            <a:prstGeom prst="rect">
              <a:avLst/>
            </a:prstGeom>
          </p:spPr>
        </p:pic>
      </p:grpSp>
      <p:pic>
        <p:nvPicPr>
          <p:cNvPr id="11" name="Afbeelding 10">
            <a:extLst>
              <a:ext uri="{FF2B5EF4-FFF2-40B4-BE49-F238E27FC236}">
                <a16:creationId xmlns:a16="http://schemas.microsoft.com/office/drawing/2014/main" id="{51197397-F18E-4FBC-B1B7-37CC1F2D7568}"/>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495641" y="6245944"/>
            <a:ext cx="2625927" cy="545690"/>
          </a:xfrm>
          <a:prstGeom prst="rect">
            <a:avLst/>
          </a:prstGeom>
        </p:spPr>
      </p:pic>
      <p:sp>
        <p:nvSpPr>
          <p:cNvPr id="2" name="Tijdelijke aanduiding voor titel 1">
            <a:extLst>
              <a:ext uri="{FF2B5EF4-FFF2-40B4-BE49-F238E27FC236}">
                <a16:creationId xmlns:a16="http://schemas.microsoft.com/office/drawing/2014/main" id="{438156B5-8366-4F30-A039-4101AC8D29BD}"/>
              </a:ext>
            </a:extLst>
          </p:cNvPr>
          <p:cNvSpPr>
            <a:spLocks noGrp="1"/>
          </p:cNvSpPr>
          <p:nvPr>
            <p:ph type="title"/>
          </p:nvPr>
        </p:nvSpPr>
        <p:spPr>
          <a:xfrm>
            <a:off x="838200" y="453040"/>
            <a:ext cx="10515600" cy="654132"/>
          </a:xfrm>
          <a:prstGeom prst="rect">
            <a:avLst/>
          </a:prstGeom>
        </p:spPr>
        <p:txBody>
          <a:bodyPr vert="horz" lIns="91440" tIns="45720" rIns="91440" bIns="45720" rtlCol="0" anchor="ctr">
            <a:normAutofit/>
          </a:bodyPr>
          <a:lstStyle/>
          <a:p>
            <a:r>
              <a:rPr lang="nl-NL" dirty="0"/>
              <a:t>Klik om de stijl te bewerken</a:t>
            </a:r>
          </a:p>
        </p:txBody>
      </p:sp>
    </p:spTree>
    <p:extLst>
      <p:ext uri="{BB962C8B-B14F-4D97-AF65-F5344CB8AC3E}">
        <p14:creationId xmlns:p14="http://schemas.microsoft.com/office/powerpoint/2010/main" val="31617546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graalvm/graalvm-demos" TargetMode="External"/><Relationship Id="rId2" Type="http://schemas.openxmlformats.org/officeDocument/2006/relationships/hyperlink" Target="https://www.graalvm.org/docs/getting-started-with-graalvm/" TargetMode="External"/><Relationship Id="rId1" Type="http://schemas.openxmlformats.org/officeDocument/2006/relationships/slideLayout" Target="../slideLayouts/slideLayout2.xml"/><Relationship Id="rId6" Type="http://schemas.openxmlformats.org/officeDocument/2006/relationships/hyperlink" Target="https://github.com/graalvm/simplelanguage" TargetMode="External"/><Relationship Id="rId5" Type="http://schemas.openxmlformats.org/officeDocument/2006/relationships/hyperlink" Target="https://gist.github.com/smarr/d1f8f2101b5cc8e14e12" TargetMode="External"/><Relationship Id="rId4" Type="http://schemas.openxmlformats.org/officeDocument/2006/relationships/hyperlink" Target="http://lafo.ssw.uni-linz.ac.at/papers/2017_PLDI_GraalTutorial.pdf"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Afbeelding 26">
            <a:extLst>
              <a:ext uri="{FF2B5EF4-FFF2-40B4-BE49-F238E27FC236}">
                <a16:creationId xmlns:a16="http://schemas.microsoft.com/office/drawing/2014/main" id="{710DA040-B57E-43F7-B95E-D6887826F5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4137" y="687977"/>
            <a:ext cx="3263797" cy="6178731"/>
          </a:xfrm>
          <a:prstGeom prst="rect">
            <a:avLst/>
          </a:prstGeom>
        </p:spPr>
      </p:pic>
      <p:sp>
        <p:nvSpPr>
          <p:cNvPr id="19" name="Tekstvak 18">
            <a:extLst>
              <a:ext uri="{FF2B5EF4-FFF2-40B4-BE49-F238E27FC236}">
                <a16:creationId xmlns:a16="http://schemas.microsoft.com/office/drawing/2014/main" id="{8A643933-83CD-4F9A-9F5C-A18BE1633BAC}"/>
              </a:ext>
            </a:extLst>
          </p:cNvPr>
          <p:cNvSpPr txBox="1"/>
          <p:nvPr/>
        </p:nvSpPr>
        <p:spPr>
          <a:xfrm>
            <a:off x="697833" y="390508"/>
            <a:ext cx="8574598" cy="584775"/>
          </a:xfrm>
          <a:prstGeom prst="rect">
            <a:avLst/>
          </a:prstGeom>
          <a:noFill/>
        </p:spPr>
        <p:txBody>
          <a:bodyPr wrap="square" rtlCol="0">
            <a:spAutoFit/>
          </a:bodyPr>
          <a:lstStyle/>
          <a:p>
            <a:r>
              <a:rPr lang="nl-NL" sz="3200" dirty="0">
                <a:latin typeface="Segoe Print" panose="02000600000000000000" pitchFamily="2" charset="0"/>
              </a:rPr>
              <a:t>We gaan wat leuks vertellen</a:t>
            </a:r>
          </a:p>
        </p:txBody>
      </p:sp>
      <p:sp>
        <p:nvSpPr>
          <p:cNvPr id="20" name="Rechthoek 19">
            <a:extLst>
              <a:ext uri="{FF2B5EF4-FFF2-40B4-BE49-F238E27FC236}">
                <a16:creationId xmlns:a16="http://schemas.microsoft.com/office/drawing/2014/main" id="{7E89462F-21C1-45F9-961D-CB38B2938A11}"/>
              </a:ext>
            </a:extLst>
          </p:cNvPr>
          <p:cNvSpPr/>
          <p:nvPr/>
        </p:nvSpPr>
        <p:spPr>
          <a:xfrm>
            <a:off x="0" y="2392628"/>
            <a:ext cx="8928376" cy="2431435"/>
          </a:xfrm>
          <a:prstGeom prst="rect">
            <a:avLst/>
          </a:prstGeom>
        </p:spPr>
        <p:txBody>
          <a:bodyPr wrap="square">
            <a:spAutoFit/>
          </a:bodyPr>
          <a:lstStyle/>
          <a:p>
            <a:pPr algn="ctr"/>
            <a:r>
              <a:rPr lang="nl-NL" sz="8000" dirty="0" err="1">
                <a:latin typeface="Arial" panose="020B0604020202020204" pitchFamily="34" charset="0"/>
                <a:cs typeface="Arial" panose="020B0604020202020204" pitchFamily="34" charset="0"/>
              </a:rPr>
              <a:t>GraalVM</a:t>
            </a:r>
            <a:endParaRPr lang="nl-NL" sz="8000" dirty="0">
              <a:latin typeface="Arial" panose="020B0604020202020204" pitchFamily="34" charset="0"/>
              <a:cs typeface="Arial" panose="020B0604020202020204" pitchFamily="34" charset="0"/>
            </a:endParaRPr>
          </a:p>
          <a:p>
            <a:pPr algn="ctr"/>
            <a:endParaRPr lang="nl-NL" sz="3600" dirty="0">
              <a:latin typeface="Arial" panose="020B0604020202020204" pitchFamily="34" charset="0"/>
              <a:cs typeface="Arial" panose="020B0604020202020204" pitchFamily="34" charset="0"/>
            </a:endParaRPr>
          </a:p>
          <a:p>
            <a:pPr algn="ctr"/>
            <a:r>
              <a:rPr lang="nl-NL" sz="3600" dirty="0">
                <a:latin typeface="Arial" panose="020B0604020202020204" pitchFamily="34" charset="0"/>
                <a:cs typeface="Arial" panose="020B0604020202020204" pitchFamily="34" charset="0"/>
              </a:rPr>
              <a:t>26 Augustus 2020</a:t>
            </a:r>
            <a:endParaRPr lang="nl-NL" sz="800" dirty="0">
              <a:latin typeface="Arial" panose="020B0604020202020204" pitchFamily="34" charset="0"/>
              <a:cs typeface="Arial" panose="020B0604020202020204" pitchFamily="34" charset="0"/>
            </a:endParaRPr>
          </a:p>
        </p:txBody>
      </p:sp>
      <p:sp>
        <p:nvSpPr>
          <p:cNvPr id="8" name="Rechthoekige driehoek 7">
            <a:extLst>
              <a:ext uri="{FF2B5EF4-FFF2-40B4-BE49-F238E27FC236}">
                <a16:creationId xmlns:a16="http://schemas.microsoft.com/office/drawing/2014/main" id="{3543C832-C317-4F9C-836B-15127D20F7B9}"/>
              </a:ext>
            </a:extLst>
          </p:cNvPr>
          <p:cNvSpPr/>
          <p:nvPr/>
        </p:nvSpPr>
        <p:spPr>
          <a:xfrm rot="10800000" flipH="1">
            <a:off x="0" y="757451"/>
            <a:ext cx="12187935" cy="1015156"/>
          </a:xfrm>
          <a:prstGeom prst="rtTriangle">
            <a:avLst/>
          </a:prstGeom>
          <a:solidFill>
            <a:srgbClr val="FFDD00"/>
          </a:solidFill>
          <a:ln>
            <a:solidFill>
              <a:srgbClr val="FF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hthoek 8">
            <a:extLst>
              <a:ext uri="{FF2B5EF4-FFF2-40B4-BE49-F238E27FC236}">
                <a16:creationId xmlns:a16="http://schemas.microsoft.com/office/drawing/2014/main" id="{99573284-5BDB-4231-98A3-E69E04081381}"/>
              </a:ext>
            </a:extLst>
          </p:cNvPr>
          <p:cNvSpPr/>
          <p:nvPr/>
        </p:nvSpPr>
        <p:spPr>
          <a:xfrm>
            <a:off x="0" y="0"/>
            <a:ext cx="12192000" cy="757450"/>
          </a:xfrm>
          <a:prstGeom prst="rect">
            <a:avLst/>
          </a:prstGeom>
          <a:solidFill>
            <a:srgbClr val="FFDD00"/>
          </a:solidFill>
          <a:ln>
            <a:solidFill>
              <a:srgbClr val="FF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1" name="Afbeelding 10">
            <a:extLst>
              <a:ext uri="{FF2B5EF4-FFF2-40B4-BE49-F238E27FC236}">
                <a16:creationId xmlns:a16="http://schemas.microsoft.com/office/drawing/2014/main" id="{46F997AB-8044-4844-B4CE-4833847F5B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59" y="542876"/>
            <a:ext cx="617014" cy="446781"/>
          </a:xfrm>
          <a:prstGeom prst="rect">
            <a:avLst/>
          </a:prstGeom>
        </p:spPr>
      </p:pic>
      <p:pic>
        <p:nvPicPr>
          <p:cNvPr id="29" name="Afbeelding 28">
            <a:extLst>
              <a:ext uri="{FF2B5EF4-FFF2-40B4-BE49-F238E27FC236}">
                <a16:creationId xmlns:a16="http://schemas.microsoft.com/office/drawing/2014/main" id="{AB2E563D-3CDD-4077-B7B8-592C5859FC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909816" y="5224414"/>
            <a:ext cx="2522124" cy="524119"/>
          </a:xfrm>
          <a:prstGeom prst="rect">
            <a:avLst/>
          </a:prstGeom>
        </p:spPr>
      </p:pic>
    </p:spTree>
    <p:extLst>
      <p:ext uri="{BB962C8B-B14F-4D97-AF65-F5344CB8AC3E}">
        <p14:creationId xmlns:p14="http://schemas.microsoft.com/office/powerpoint/2010/main" val="3804845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9CAE7-E842-AB40-ABDF-8B242077B048}"/>
              </a:ext>
            </a:extLst>
          </p:cNvPr>
          <p:cNvSpPr>
            <a:spLocks noGrp="1"/>
          </p:cNvSpPr>
          <p:nvPr>
            <p:ph type="title"/>
          </p:nvPr>
        </p:nvSpPr>
        <p:spPr/>
        <p:txBody>
          <a:bodyPr/>
          <a:lstStyle/>
          <a:p>
            <a:r>
              <a:rPr lang="en-US" dirty="0"/>
              <a:t>Performance – native-image</a:t>
            </a:r>
          </a:p>
        </p:txBody>
      </p:sp>
      <p:sp>
        <p:nvSpPr>
          <p:cNvPr id="4" name="Content Placeholder 3">
            <a:extLst>
              <a:ext uri="{FF2B5EF4-FFF2-40B4-BE49-F238E27FC236}">
                <a16:creationId xmlns:a16="http://schemas.microsoft.com/office/drawing/2014/main" id="{EC7C3A30-67C2-6E41-A051-6480F9E3F0C2}"/>
              </a:ext>
            </a:extLst>
          </p:cNvPr>
          <p:cNvSpPr>
            <a:spLocks noGrp="1"/>
          </p:cNvSpPr>
          <p:nvPr>
            <p:ph idx="1"/>
          </p:nvPr>
        </p:nvSpPr>
        <p:spPr/>
        <p:txBody>
          <a:bodyPr/>
          <a:lstStyle/>
          <a:p>
            <a:endParaRPr lang="en-NL" dirty="0"/>
          </a:p>
        </p:txBody>
      </p:sp>
      <p:pic>
        <p:nvPicPr>
          <p:cNvPr id="2050" name="Picture 2" descr="GraalVM vs Native Image Time to First Response">
            <a:extLst>
              <a:ext uri="{FF2B5EF4-FFF2-40B4-BE49-F238E27FC236}">
                <a16:creationId xmlns:a16="http://schemas.microsoft.com/office/drawing/2014/main" id="{1B3EB3B0-9E66-D243-9C94-E11E8F5D66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00899"/>
            <a:ext cx="3834614" cy="287596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raalVM vs Native Image Resident Set Size after First Response">
            <a:extLst>
              <a:ext uri="{FF2B5EF4-FFF2-40B4-BE49-F238E27FC236}">
                <a16:creationId xmlns:a16="http://schemas.microsoft.com/office/drawing/2014/main" id="{FED6DC5D-F4D9-C141-B31A-8318CF9E32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019456"/>
            <a:ext cx="3834613" cy="287596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0 to 99 percentile response times measured over 10000 requests for Native Image, cold JVM, and warm JVM">
            <a:extLst>
              <a:ext uri="{FF2B5EF4-FFF2-40B4-BE49-F238E27FC236}">
                <a16:creationId xmlns:a16="http://schemas.microsoft.com/office/drawing/2014/main" id="{14757DC8-A90B-254A-946F-041DAB774C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5335" y="1755006"/>
            <a:ext cx="5895943" cy="4421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317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9CAE7-E842-AB40-ABDF-8B242077B048}"/>
              </a:ext>
            </a:extLst>
          </p:cNvPr>
          <p:cNvSpPr>
            <a:spLocks noGrp="1"/>
          </p:cNvSpPr>
          <p:nvPr>
            <p:ph type="title"/>
          </p:nvPr>
        </p:nvSpPr>
        <p:spPr/>
        <p:txBody>
          <a:bodyPr/>
          <a:lstStyle/>
          <a:p>
            <a:r>
              <a:rPr lang="en-US" dirty="0"/>
              <a:t>Spring</a:t>
            </a:r>
          </a:p>
        </p:txBody>
      </p:sp>
      <p:sp>
        <p:nvSpPr>
          <p:cNvPr id="3" name="Content Placeholder 2">
            <a:extLst>
              <a:ext uri="{FF2B5EF4-FFF2-40B4-BE49-F238E27FC236}">
                <a16:creationId xmlns:a16="http://schemas.microsoft.com/office/drawing/2014/main" id="{E720C39B-2B80-B846-B9AA-DA27991EDAA7}"/>
              </a:ext>
            </a:extLst>
          </p:cNvPr>
          <p:cNvSpPr>
            <a:spLocks noGrp="1"/>
          </p:cNvSpPr>
          <p:nvPr>
            <p:ph idx="1"/>
          </p:nvPr>
        </p:nvSpPr>
        <p:spPr/>
        <p:txBody>
          <a:bodyPr>
            <a:normAutofit/>
          </a:bodyPr>
          <a:lstStyle/>
          <a:p>
            <a:r>
              <a:rPr lang="en-US" dirty="0"/>
              <a:t>Haken </a:t>
            </a:r>
            <a:r>
              <a:rPr lang="en-US" dirty="0" err="1"/>
              <a:t>en</a:t>
            </a:r>
            <a:r>
              <a:rPr lang="en-US" dirty="0"/>
              <a:t> </a:t>
            </a:r>
            <a:r>
              <a:rPr lang="en-US" dirty="0" err="1"/>
              <a:t>ogen</a:t>
            </a:r>
            <a:endParaRPr lang="en-US" dirty="0"/>
          </a:p>
          <a:p>
            <a:pPr lvl="1"/>
            <a:r>
              <a:rPr lang="en-US" dirty="0"/>
              <a:t>Extra dependency </a:t>
            </a:r>
            <a:r>
              <a:rPr lang="en-US" dirty="0" err="1"/>
              <a:t>nodig</a:t>
            </a:r>
            <a:endParaRPr lang="en-US" dirty="0"/>
          </a:p>
          <a:p>
            <a:pPr lvl="1"/>
            <a:r>
              <a:rPr lang="en-US" dirty="0" err="1"/>
              <a:t>Speciale</a:t>
            </a:r>
            <a:r>
              <a:rPr lang="en-US" dirty="0"/>
              <a:t> </a:t>
            </a:r>
            <a:r>
              <a:rPr lang="en-US" dirty="0" err="1"/>
              <a:t>buildstappen</a:t>
            </a:r>
            <a:endParaRPr lang="en-US" dirty="0"/>
          </a:p>
          <a:p>
            <a:pPr lvl="1"/>
            <a:r>
              <a:rPr lang="en-US" dirty="0" err="1"/>
              <a:t>Bepaalde</a:t>
            </a:r>
            <a:r>
              <a:rPr lang="en-US" dirty="0"/>
              <a:t> </a:t>
            </a:r>
            <a:r>
              <a:rPr lang="en-US" dirty="0" err="1"/>
              <a:t>onderdelen</a:t>
            </a:r>
            <a:r>
              <a:rPr lang="en-US" dirty="0"/>
              <a:t> </a:t>
            </a:r>
            <a:r>
              <a:rPr lang="en-US" dirty="0" err="1"/>
              <a:t>werken</a:t>
            </a:r>
            <a:r>
              <a:rPr lang="en-US" dirty="0"/>
              <a:t> </a:t>
            </a:r>
            <a:r>
              <a:rPr lang="en-US" dirty="0" err="1"/>
              <a:t>nog</a:t>
            </a:r>
            <a:r>
              <a:rPr lang="en-US" dirty="0"/>
              <a:t> </a:t>
            </a:r>
            <a:r>
              <a:rPr lang="en-US" dirty="0" err="1"/>
              <a:t>niet</a:t>
            </a:r>
            <a:endParaRPr lang="en-US" dirty="0"/>
          </a:p>
          <a:p>
            <a:pPr lvl="1"/>
            <a:r>
              <a:rPr lang="en-US" dirty="0"/>
              <a:t>Lange </a:t>
            </a:r>
            <a:r>
              <a:rPr lang="en-US" dirty="0" err="1"/>
              <a:t>compilatie</a:t>
            </a:r>
            <a:r>
              <a:rPr lang="en-US" dirty="0"/>
              <a:t> </a:t>
            </a:r>
            <a:r>
              <a:rPr lang="en-US" dirty="0" err="1"/>
              <a:t>tijd</a:t>
            </a:r>
            <a:r>
              <a:rPr lang="en-US" dirty="0"/>
              <a:t> -&gt; van 30 sec </a:t>
            </a:r>
            <a:r>
              <a:rPr lang="en-US" dirty="0" err="1"/>
              <a:t>naar</a:t>
            </a:r>
            <a:r>
              <a:rPr lang="en-US" dirty="0"/>
              <a:t> 6 </a:t>
            </a:r>
            <a:r>
              <a:rPr lang="en-US" dirty="0" err="1"/>
              <a:t>minuten</a:t>
            </a:r>
            <a:endParaRPr lang="en-US" dirty="0"/>
          </a:p>
          <a:p>
            <a:endParaRPr lang="en-US" dirty="0"/>
          </a:p>
          <a:p>
            <a:r>
              <a:rPr lang="en-US" dirty="0"/>
              <a:t>Demo</a:t>
            </a:r>
          </a:p>
          <a:p>
            <a:endParaRPr lang="en-US" dirty="0"/>
          </a:p>
        </p:txBody>
      </p:sp>
    </p:spTree>
    <p:extLst>
      <p:ext uri="{BB962C8B-B14F-4D97-AF65-F5344CB8AC3E}">
        <p14:creationId xmlns:p14="http://schemas.microsoft.com/office/powerpoint/2010/main" val="1019563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9CAE7-E842-AB40-ABDF-8B242077B048}"/>
              </a:ext>
            </a:extLst>
          </p:cNvPr>
          <p:cNvSpPr>
            <a:spLocks noGrp="1"/>
          </p:cNvSpPr>
          <p:nvPr>
            <p:ph type="title"/>
          </p:nvPr>
        </p:nvSpPr>
        <p:spPr/>
        <p:txBody>
          <a:bodyPr/>
          <a:lstStyle/>
          <a:p>
            <a:r>
              <a:rPr lang="en-US" dirty="0" err="1"/>
              <a:t>Quarkus</a:t>
            </a:r>
            <a:endParaRPr lang="en-US" dirty="0"/>
          </a:p>
        </p:txBody>
      </p:sp>
      <p:sp>
        <p:nvSpPr>
          <p:cNvPr id="3" name="Content Placeholder 2">
            <a:extLst>
              <a:ext uri="{FF2B5EF4-FFF2-40B4-BE49-F238E27FC236}">
                <a16:creationId xmlns:a16="http://schemas.microsoft.com/office/drawing/2014/main" id="{E720C39B-2B80-B846-B9AA-DA27991EDAA7}"/>
              </a:ext>
            </a:extLst>
          </p:cNvPr>
          <p:cNvSpPr>
            <a:spLocks noGrp="1"/>
          </p:cNvSpPr>
          <p:nvPr>
            <p:ph idx="1"/>
          </p:nvPr>
        </p:nvSpPr>
        <p:spPr/>
        <p:txBody>
          <a:bodyPr>
            <a:normAutofit/>
          </a:bodyPr>
          <a:lstStyle/>
          <a:p>
            <a:r>
              <a:rPr lang="en-US" dirty="0"/>
              <a:t>DEMO</a:t>
            </a:r>
          </a:p>
        </p:txBody>
      </p:sp>
    </p:spTree>
    <p:extLst>
      <p:ext uri="{BB962C8B-B14F-4D97-AF65-F5344CB8AC3E}">
        <p14:creationId xmlns:p14="http://schemas.microsoft.com/office/powerpoint/2010/main" val="2577288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9CAE7-E842-AB40-ABDF-8B242077B048}"/>
              </a:ext>
            </a:extLst>
          </p:cNvPr>
          <p:cNvSpPr>
            <a:spLocks noGrp="1"/>
          </p:cNvSpPr>
          <p:nvPr>
            <p:ph type="title"/>
          </p:nvPr>
        </p:nvSpPr>
        <p:spPr/>
        <p:txBody>
          <a:bodyPr/>
          <a:lstStyle/>
          <a:p>
            <a:r>
              <a:rPr lang="en-US" dirty="0"/>
              <a:t>Micronaut</a:t>
            </a:r>
          </a:p>
        </p:txBody>
      </p:sp>
      <p:sp>
        <p:nvSpPr>
          <p:cNvPr id="3" name="Content Placeholder 2">
            <a:extLst>
              <a:ext uri="{FF2B5EF4-FFF2-40B4-BE49-F238E27FC236}">
                <a16:creationId xmlns:a16="http://schemas.microsoft.com/office/drawing/2014/main" id="{E720C39B-2B80-B846-B9AA-DA27991EDAA7}"/>
              </a:ext>
            </a:extLst>
          </p:cNvPr>
          <p:cNvSpPr>
            <a:spLocks noGrp="1"/>
          </p:cNvSpPr>
          <p:nvPr>
            <p:ph idx="1"/>
          </p:nvPr>
        </p:nvSpPr>
        <p:spPr/>
        <p:txBody>
          <a:bodyPr>
            <a:normAutofit/>
          </a:bodyPr>
          <a:lstStyle/>
          <a:p>
            <a:r>
              <a:rPr lang="en-US" dirty="0"/>
              <a:t>DEMO</a:t>
            </a:r>
          </a:p>
        </p:txBody>
      </p:sp>
    </p:spTree>
    <p:extLst>
      <p:ext uri="{BB962C8B-B14F-4D97-AF65-F5344CB8AC3E}">
        <p14:creationId xmlns:p14="http://schemas.microsoft.com/office/powerpoint/2010/main" val="956837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9CAE7-E842-AB40-ABDF-8B242077B048}"/>
              </a:ext>
            </a:extLst>
          </p:cNvPr>
          <p:cNvSpPr>
            <a:spLocks noGrp="1"/>
          </p:cNvSpPr>
          <p:nvPr>
            <p:ph type="title"/>
          </p:nvPr>
        </p:nvSpPr>
        <p:spPr/>
        <p:txBody>
          <a:bodyPr/>
          <a:lstStyle/>
          <a:p>
            <a:r>
              <a:rPr lang="en-US" dirty="0" err="1"/>
              <a:t>Verder</a:t>
            </a:r>
            <a:r>
              <a:rPr lang="en-US" dirty="0"/>
              <a:t> </a:t>
            </a:r>
            <a:r>
              <a:rPr lang="en-US" dirty="0" err="1"/>
              <a:t>informatie</a:t>
            </a:r>
            <a:endParaRPr lang="en-US" dirty="0"/>
          </a:p>
        </p:txBody>
      </p:sp>
      <p:sp>
        <p:nvSpPr>
          <p:cNvPr id="3" name="Content Placeholder 2">
            <a:extLst>
              <a:ext uri="{FF2B5EF4-FFF2-40B4-BE49-F238E27FC236}">
                <a16:creationId xmlns:a16="http://schemas.microsoft.com/office/drawing/2014/main" id="{E720C39B-2B80-B846-B9AA-DA27991EDAA7}"/>
              </a:ext>
            </a:extLst>
          </p:cNvPr>
          <p:cNvSpPr>
            <a:spLocks noGrp="1"/>
          </p:cNvSpPr>
          <p:nvPr>
            <p:ph idx="1"/>
          </p:nvPr>
        </p:nvSpPr>
        <p:spPr/>
        <p:txBody>
          <a:bodyPr>
            <a:normAutofit/>
          </a:bodyPr>
          <a:lstStyle/>
          <a:p>
            <a:r>
              <a:rPr lang="en-US" dirty="0">
                <a:hlinkClick r:id="rId2"/>
              </a:rPr>
              <a:t>https://www.graalvm.org/docs/getting-started-with-graalvm/</a:t>
            </a:r>
            <a:endParaRPr lang="en-US" dirty="0"/>
          </a:p>
          <a:p>
            <a:r>
              <a:rPr lang="en-US" dirty="0">
                <a:hlinkClick r:id="rId3"/>
              </a:rPr>
              <a:t>https://github.com/graalvm/graalvm-demos</a:t>
            </a:r>
            <a:endParaRPr lang="en-US" dirty="0"/>
          </a:p>
          <a:p>
            <a:r>
              <a:rPr lang="en-US" dirty="0">
                <a:hlinkClick r:id="rId4"/>
              </a:rPr>
              <a:t>http://lafo.ssw.uni-linz.ac.at/papers/2017_PLDI_GraalTutorial.pdf</a:t>
            </a:r>
            <a:endParaRPr lang="en-US" dirty="0"/>
          </a:p>
          <a:p>
            <a:r>
              <a:rPr lang="en-US" dirty="0">
                <a:hlinkClick r:id="rId5"/>
              </a:rPr>
              <a:t>https://gist.github.com/smarr/d1f8f2101b5cc8e14e12</a:t>
            </a:r>
            <a:endParaRPr lang="en-US" dirty="0"/>
          </a:p>
          <a:p>
            <a:r>
              <a:rPr lang="en-US" dirty="0">
                <a:hlinkClick r:id="rId6"/>
              </a:rPr>
              <a:t>https://github.com/graalvm/simplelanguage</a:t>
            </a:r>
            <a:endParaRPr lang="en-US" dirty="0"/>
          </a:p>
          <a:p>
            <a:endParaRPr lang="en-US" dirty="0"/>
          </a:p>
          <a:p>
            <a:endParaRPr lang="en-US" dirty="0"/>
          </a:p>
        </p:txBody>
      </p:sp>
    </p:spTree>
    <p:extLst>
      <p:ext uri="{BB962C8B-B14F-4D97-AF65-F5344CB8AC3E}">
        <p14:creationId xmlns:p14="http://schemas.microsoft.com/office/powerpoint/2010/main" val="1153000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39D45-3183-0141-A47C-20269CF23AB0}"/>
              </a:ext>
            </a:extLst>
          </p:cNvPr>
          <p:cNvSpPr>
            <a:spLocks noGrp="1"/>
          </p:cNvSpPr>
          <p:nvPr>
            <p:ph type="title"/>
          </p:nvPr>
        </p:nvSpPr>
        <p:spPr/>
        <p:txBody>
          <a:bodyPr/>
          <a:lstStyle/>
          <a:p>
            <a:r>
              <a:rPr lang="en-US" dirty="0" err="1"/>
              <a:t>Vragen</a:t>
            </a:r>
            <a:r>
              <a:rPr lang="en-US" dirty="0"/>
              <a:t>?</a:t>
            </a:r>
          </a:p>
        </p:txBody>
      </p:sp>
      <p:sp>
        <p:nvSpPr>
          <p:cNvPr id="3" name="Content Placeholder 2">
            <a:extLst>
              <a:ext uri="{FF2B5EF4-FFF2-40B4-BE49-F238E27FC236}">
                <a16:creationId xmlns:a16="http://schemas.microsoft.com/office/drawing/2014/main" id="{3DC57AC2-FF70-2A4E-94BC-C607DA198052}"/>
              </a:ext>
            </a:extLst>
          </p:cNvPr>
          <p:cNvSpPr>
            <a:spLocks noGrp="1"/>
          </p:cNvSpPr>
          <p:nvPr>
            <p:ph idx="1"/>
          </p:nvPr>
        </p:nvSpPr>
        <p:spPr/>
        <p:txBody>
          <a:bodyPr/>
          <a:lstStyle/>
          <a:p>
            <a:endParaRPr lang="en-US" dirty="0"/>
          </a:p>
          <a:p>
            <a:endParaRPr lang="en-US" dirty="0"/>
          </a:p>
          <a:p>
            <a:endParaRPr lang="en-US" dirty="0"/>
          </a:p>
        </p:txBody>
      </p:sp>
      <p:pic>
        <p:nvPicPr>
          <p:cNvPr id="5" name="Picture 4">
            <a:extLst>
              <a:ext uri="{FF2B5EF4-FFF2-40B4-BE49-F238E27FC236}">
                <a16:creationId xmlns:a16="http://schemas.microsoft.com/office/drawing/2014/main" id="{FC4BAF69-C3AE-B044-8C20-00F46CC7CC85}"/>
              </a:ext>
            </a:extLst>
          </p:cNvPr>
          <p:cNvPicPr>
            <a:picLocks noChangeAspect="1"/>
          </p:cNvPicPr>
          <p:nvPr/>
        </p:nvPicPr>
        <p:blipFill>
          <a:blip r:embed="rId2"/>
          <a:stretch>
            <a:fillRect/>
          </a:stretch>
        </p:blipFill>
        <p:spPr>
          <a:xfrm>
            <a:off x="2616200" y="1257300"/>
            <a:ext cx="5441950" cy="5441950"/>
          </a:xfrm>
          <a:prstGeom prst="rect">
            <a:avLst/>
          </a:prstGeom>
        </p:spPr>
      </p:pic>
    </p:spTree>
    <p:extLst>
      <p:ext uri="{BB962C8B-B14F-4D97-AF65-F5344CB8AC3E}">
        <p14:creationId xmlns:p14="http://schemas.microsoft.com/office/powerpoint/2010/main" val="2415163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kstvak 18">
            <a:extLst>
              <a:ext uri="{FF2B5EF4-FFF2-40B4-BE49-F238E27FC236}">
                <a16:creationId xmlns:a16="http://schemas.microsoft.com/office/drawing/2014/main" id="{8A643933-83CD-4F9A-9F5C-A18BE1633BAC}"/>
              </a:ext>
            </a:extLst>
          </p:cNvPr>
          <p:cNvSpPr txBox="1"/>
          <p:nvPr/>
        </p:nvSpPr>
        <p:spPr>
          <a:xfrm>
            <a:off x="697833" y="390508"/>
            <a:ext cx="8574598" cy="584775"/>
          </a:xfrm>
          <a:prstGeom prst="rect">
            <a:avLst/>
          </a:prstGeom>
          <a:noFill/>
        </p:spPr>
        <p:txBody>
          <a:bodyPr wrap="square" rtlCol="0">
            <a:spAutoFit/>
          </a:bodyPr>
          <a:lstStyle/>
          <a:p>
            <a:r>
              <a:rPr lang="nl-NL" sz="3200" dirty="0">
                <a:latin typeface="Segoe Print" panose="02000600000000000000" pitchFamily="2" charset="0"/>
              </a:rPr>
              <a:t>We gaan wat leuks vertellen</a:t>
            </a:r>
          </a:p>
        </p:txBody>
      </p:sp>
      <p:sp>
        <p:nvSpPr>
          <p:cNvPr id="8" name="Rechthoekige driehoek 7">
            <a:extLst>
              <a:ext uri="{FF2B5EF4-FFF2-40B4-BE49-F238E27FC236}">
                <a16:creationId xmlns:a16="http://schemas.microsoft.com/office/drawing/2014/main" id="{3543C832-C317-4F9C-836B-15127D20F7B9}"/>
              </a:ext>
            </a:extLst>
          </p:cNvPr>
          <p:cNvSpPr/>
          <p:nvPr/>
        </p:nvSpPr>
        <p:spPr>
          <a:xfrm rot="10800000" flipH="1">
            <a:off x="0" y="757451"/>
            <a:ext cx="12187935" cy="1015156"/>
          </a:xfrm>
          <a:prstGeom prst="rtTriangle">
            <a:avLst/>
          </a:prstGeom>
          <a:solidFill>
            <a:srgbClr val="FFDD00"/>
          </a:solidFill>
          <a:ln>
            <a:solidFill>
              <a:srgbClr val="FF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hthoek 8">
            <a:extLst>
              <a:ext uri="{FF2B5EF4-FFF2-40B4-BE49-F238E27FC236}">
                <a16:creationId xmlns:a16="http://schemas.microsoft.com/office/drawing/2014/main" id="{99573284-5BDB-4231-98A3-E69E04081381}"/>
              </a:ext>
            </a:extLst>
          </p:cNvPr>
          <p:cNvSpPr/>
          <p:nvPr/>
        </p:nvSpPr>
        <p:spPr>
          <a:xfrm>
            <a:off x="0" y="0"/>
            <a:ext cx="12192000" cy="757450"/>
          </a:xfrm>
          <a:prstGeom prst="rect">
            <a:avLst/>
          </a:prstGeom>
          <a:solidFill>
            <a:srgbClr val="FFDD00"/>
          </a:solidFill>
          <a:ln>
            <a:solidFill>
              <a:srgbClr val="FF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1" name="Afbeelding 10">
            <a:extLst>
              <a:ext uri="{FF2B5EF4-FFF2-40B4-BE49-F238E27FC236}">
                <a16:creationId xmlns:a16="http://schemas.microsoft.com/office/drawing/2014/main" id="{46F997AB-8044-4844-B4CE-4833847F5B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959" y="542876"/>
            <a:ext cx="617014" cy="446781"/>
          </a:xfrm>
          <a:prstGeom prst="rect">
            <a:avLst/>
          </a:prstGeom>
        </p:spPr>
      </p:pic>
      <p:sp>
        <p:nvSpPr>
          <p:cNvPr id="22" name="Tekstvak 21">
            <a:extLst>
              <a:ext uri="{FF2B5EF4-FFF2-40B4-BE49-F238E27FC236}">
                <a16:creationId xmlns:a16="http://schemas.microsoft.com/office/drawing/2014/main" id="{4946FCF6-D05D-492E-946A-7F043E59A996}"/>
              </a:ext>
            </a:extLst>
          </p:cNvPr>
          <p:cNvSpPr txBox="1"/>
          <p:nvPr/>
        </p:nvSpPr>
        <p:spPr>
          <a:xfrm>
            <a:off x="850233" y="542908"/>
            <a:ext cx="8574598" cy="584775"/>
          </a:xfrm>
          <a:prstGeom prst="rect">
            <a:avLst/>
          </a:prstGeom>
          <a:noFill/>
        </p:spPr>
        <p:txBody>
          <a:bodyPr wrap="square" rtlCol="0">
            <a:spAutoFit/>
          </a:bodyPr>
          <a:lstStyle/>
          <a:p>
            <a:r>
              <a:rPr lang="nl-NL" sz="3200" dirty="0">
                <a:latin typeface="Arial" panose="020B0604020202020204" pitchFamily="34" charset="0"/>
                <a:cs typeface="Arial" panose="020B0604020202020204" pitchFamily="34" charset="0"/>
              </a:rPr>
              <a:t>Agenda</a:t>
            </a:r>
          </a:p>
        </p:txBody>
      </p:sp>
      <p:sp>
        <p:nvSpPr>
          <p:cNvPr id="10" name="Titel 1">
            <a:extLst>
              <a:ext uri="{FF2B5EF4-FFF2-40B4-BE49-F238E27FC236}">
                <a16:creationId xmlns:a16="http://schemas.microsoft.com/office/drawing/2014/main" id="{91948591-16C1-4F7F-A6BA-8632BADD32FF}"/>
              </a:ext>
            </a:extLst>
          </p:cNvPr>
          <p:cNvSpPr txBox="1">
            <a:spLocks/>
          </p:cNvSpPr>
          <p:nvPr/>
        </p:nvSpPr>
        <p:spPr>
          <a:xfrm>
            <a:off x="1050878" y="1802326"/>
            <a:ext cx="11013743" cy="41071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2400" dirty="0">
                <a:latin typeface="Arial" panose="020B0604020202020204" pitchFamily="34" charset="0"/>
                <a:cs typeface="Arial" panose="020B0604020202020204" pitchFamily="34" charset="0"/>
              </a:rPr>
              <a:t>Vandaag op de agenda</a:t>
            </a:r>
          </a:p>
          <a:p>
            <a:endParaRPr lang="nl-NL" sz="24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nl-NL" sz="2400" dirty="0" err="1">
                <a:latin typeface="Arial" panose="020B0604020202020204" pitchFamily="34" charset="0"/>
                <a:cs typeface="Arial" panose="020B0604020202020204" pitchFamily="34" charset="0"/>
              </a:rPr>
              <a:t>GraalVM</a:t>
            </a:r>
            <a:endParaRPr lang="nl-NL" sz="24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nl-NL" sz="2400" dirty="0">
                <a:latin typeface="Arial" panose="020B0604020202020204" pitchFamily="34" charset="0"/>
                <a:cs typeface="Arial" panose="020B0604020202020204" pitchFamily="34" charset="0"/>
              </a:rPr>
              <a:t>Voorbeelden</a:t>
            </a:r>
          </a:p>
          <a:p>
            <a:pPr marL="342900" indent="-342900">
              <a:buFont typeface="Wingdings" panose="05000000000000000000" pitchFamily="2" charset="2"/>
              <a:buChar char="Ø"/>
            </a:pPr>
            <a:r>
              <a:rPr lang="nl-NL" sz="2400" dirty="0">
                <a:latin typeface="Arial" panose="020B0604020202020204" pitchFamily="34" charset="0"/>
                <a:cs typeface="Arial" panose="020B0604020202020204" pitchFamily="34" charset="0"/>
              </a:rPr>
              <a:t>Native-image</a:t>
            </a:r>
          </a:p>
          <a:p>
            <a:pPr marL="342900" indent="-342900">
              <a:buFont typeface="Wingdings" panose="05000000000000000000" pitchFamily="2" charset="2"/>
              <a:buChar char="Ø"/>
            </a:pPr>
            <a:r>
              <a:rPr lang="nl-NL" sz="2400" dirty="0">
                <a:latin typeface="Arial" panose="020B0604020202020204" pitchFamily="34" charset="0"/>
                <a:cs typeface="Arial" panose="020B0604020202020204" pitchFamily="34" charset="0"/>
              </a:rPr>
              <a:t>Performance</a:t>
            </a:r>
          </a:p>
          <a:p>
            <a:pPr marL="342900" indent="-342900">
              <a:buFont typeface="Wingdings" panose="05000000000000000000" pitchFamily="2" charset="2"/>
              <a:buChar char="Ø"/>
            </a:pPr>
            <a:r>
              <a:rPr lang="nl-NL" sz="2400" dirty="0">
                <a:latin typeface="Arial" panose="020B0604020202020204" pitchFamily="34" charset="0"/>
                <a:cs typeface="Arial" panose="020B0604020202020204" pitchFamily="34" charset="0"/>
              </a:rPr>
              <a:t>Spring</a:t>
            </a:r>
          </a:p>
          <a:p>
            <a:pPr marL="342900" indent="-342900">
              <a:buFont typeface="Wingdings" panose="05000000000000000000" pitchFamily="2" charset="2"/>
              <a:buChar char="Ø"/>
            </a:pPr>
            <a:r>
              <a:rPr lang="nl-NL" sz="2400" dirty="0" err="1">
                <a:latin typeface="Arial" panose="020B0604020202020204" pitchFamily="34" charset="0"/>
                <a:cs typeface="Arial" panose="020B0604020202020204" pitchFamily="34" charset="0"/>
              </a:rPr>
              <a:t>Quarkus</a:t>
            </a:r>
            <a:endParaRPr lang="nl-NL" sz="24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nl-NL" sz="2400" dirty="0" err="1">
                <a:latin typeface="Arial" panose="020B0604020202020204" pitchFamily="34" charset="0"/>
                <a:cs typeface="Arial" panose="020B0604020202020204" pitchFamily="34" charset="0"/>
              </a:rPr>
              <a:t>Micronaut</a:t>
            </a:r>
            <a:endParaRPr lang="nl-NL" sz="24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nl-NL" sz="2400" dirty="0">
                <a:latin typeface="Arial" panose="020B0604020202020204" pitchFamily="34" charset="0"/>
                <a:cs typeface="Arial" panose="020B0604020202020204" pitchFamily="34" charset="0"/>
              </a:rPr>
              <a:t>Docker</a:t>
            </a:r>
          </a:p>
          <a:p>
            <a:endParaRPr lang="nl-NL" sz="2400" dirty="0">
              <a:latin typeface="Segoe Print" panose="02000600000000000000" pitchFamily="2" charset="0"/>
            </a:endParaRPr>
          </a:p>
          <a:p>
            <a:endParaRPr lang="nl-NL" sz="2400" dirty="0">
              <a:latin typeface="Segoe Print" panose="02000600000000000000" pitchFamily="2" charset="0"/>
            </a:endParaRPr>
          </a:p>
        </p:txBody>
      </p:sp>
      <p:pic>
        <p:nvPicPr>
          <p:cNvPr id="5" name="Afbeelding 4">
            <a:extLst>
              <a:ext uri="{FF2B5EF4-FFF2-40B4-BE49-F238E27FC236}">
                <a16:creationId xmlns:a16="http://schemas.microsoft.com/office/drawing/2014/main" id="{1475652A-8EF4-4532-B3F1-9B00B4C6E0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3292"/>
            <a:ext cx="697833" cy="804708"/>
          </a:xfrm>
          <a:prstGeom prst="rect">
            <a:avLst/>
          </a:prstGeom>
        </p:spPr>
      </p:pic>
      <p:pic>
        <p:nvPicPr>
          <p:cNvPr id="7" name="Afbeelding 6">
            <a:extLst>
              <a:ext uri="{FF2B5EF4-FFF2-40B4-BE49-F238E27FC236}">
                <a16:creationId xmlns:a16="http://schemas.microsoft.com/office/drawing/2014/main" id="{10BAFE98-26B7-4F18-AFE6-A7986630F2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95641" y="6245944"/>
            <a:ext cx="2625927" cy="545690"/>
          </a:xfrm>
          <a:prstGeom prst="rect">
            <a:avLst/>
          </a:prstGeom>
        </p:spPr>
      </p:pic>
    </p:spTree>
    <p:extLst>
      <p:ext uri="{BB962C8B-B14F-4D97-AF65-F5344CB8AC3E}">
        <p14:creationId xmlns:p14="http://schemas.microsoft.com/office/powerpoint/2010/main" val="2020125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 calcmode="lin" valueType="num">
                                      <p:cBhvr additive="base">
                                        <p:cTn id="7"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anim calcmode="lin" valueType="num">
                                      <p:cBhvr additive="base">
                                        <p:cTn id="13"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 calcmode="lin" valueType="num">
                                      <p:cBhvr additive="base">
                                        <p:cTn id="19"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xEl>
                                              <p:pRg st="5" end="5"/>
                                            </p:txEl>
                                          </p:spTgt>
                                        </p:tgtEl>
                                        <p:attrNameLst>
                                          <p:attrName>style.visibility</p:attrName>
                                        </p:attrNameLst>
                                      </p:cBhvr>
                                      <p:to>
                                        <p:strVal val="visible"/>
                                      </p:to>
                                    </p:set>
                                    <p:anim calcmode="lin" valueType="num">
                                      <p:cBhvr additive="base">
                                        <p:cTn id="25"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anim calcmode="lin" valueType="num">
                                      <p:cBhvr additive="base">
                                        <p:cTn id="31"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
                                            <p:txEl>
                                              <p:pRg st="7" end="7"/>
                                            </p:txEl>
                                          </p:spTgt>
                                        </p:tgtEl>
                                        <p:attrNameLst>
                                          <p:attrName>style.visibility</p:attrName>
                                        </p:attrNameLst>
                                      </p:cBhvr>
                                      <p:to>
                                        <p:strVal val="visible"/>
                                      </p:to>
                                    </p:set>
                                    <p:anim calcmode="lin" valueType="num">
                                      <p:cBhvr additive="base">
                                        <p:cTn id="37" dur="500" fill="hold"/>
                                        <p:tgtEl>
                                          <p:spTgt spid="10">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0">
                                            <p:txEl>
                                              <p:pRg st="8" end="8"/>
                                            </p:txEl>
                                          </p:spTgt>
                                        </p:tgtEl>
                                        <p:attrNameLst>
                                          <p:attrName>style.visibility</p:attrName>
                                        </p:attrNameLst>
                                      </p:cBhvr>
                                      <p:to>
                                        <p:strVal val="visible"/>
                                      </p:to>
                                    </p:set>
                                    <p:anim calcmode="lin" valueType="num">
                                      <p:cBhvr additive="base">
                                        <p:cTn id="43" dur="500" fill="hold"/>
                                        <p:tgtEl>
                                          <p:spTgt spid="10">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0">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0">
                                            <p:txEl>
                                              <p:pRg st="9" end="9"/>
                                            </p:txEl>
                                          </p:spTgt>
                                        </p:tgtEl>
                                        <p:attrNameLst>
                                          <p:attrName>style.visibility</p:attrName>
                                        </p:attrNameLst>
                                      </p:cBhvr>
                                      <p:to>
                                        <p:strVal val="visible"/>
                                      </p:to>
                                    </p:set>
                                    <p:anim calcmode="lin" valueType="num">
                                      <p:cBhvr additive="base">
                                        <p:cTn id="49" dur="500" fill="hold"/>
                                        <p:tgtEl>
                                          <p:spTgt spid="10">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0">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9CAE7-E842-AB40-ABDF-8B242077B048}"/>
              </a:ext>
            </a:extLst>
          </p:cNvPr>
          <p:cNvSpPr>
            <a:spLocks noGrp="1"/>
          </p:cNvSpPr>
          <p:nvPr>
            <p:ph type="title"/>
          </p:nvPr>
        </p:nvSpPr>
        <p:spPr/>
        <p:txBody>
          <a:bodyPr/>
          <a:lstStyle/>
          <a:p>
            <a:r>
              <a:rPr lang="en-US" dirty="0" err="1"/>
              <a:t>GraalVM</a:t>
            </a:r>
            <a:endParaRPr lang="en-US" dirty="0"/>
          </a:p>
        </p:txBody>
      </p:sp>
      <p:sp>
        <p:nvSpPr>
          <p:cNvPr id="3" name="Content Placeholder 2">
            <a:extLst>
              <a:ext uri="{FF2B5EF4-FFF2-40B4-BE49-F238E27FC236}">
                <a16:creationId xmlns:a16="http://schemas.microsoft.com/office/drawing/2014/main" id="{E720C39B-2B80-B846-B9AA-DA27991EDAA7}"/>
              </a:ext>
            </a:extLst>
          </p:cNvPr>
          <p:cNvSpPr>
            <a:spLocks noGrp="1"/>
          </p:cNvSpPr>
          <p:nvPr>
            <p:ph idx="1"/>
          </p:nvPr>
        </p:nvSpPr>
        <p:spPr/>
        <p:txBody>
          <a:bodyPr>
            <a:normAutofit/>
          </a:bodyPr>
          <a:lstStyle/>
          <a:p>
            <a:r>
              <a:rPr lang="en-US" dirty="0"/>
              <a:t>Doel:</a:t>
            </a:r>
          </a:p>
          <a:p>
            <a:pPr lvl="1"/>
            <a:r>
              <a:rPr lang="en-US" dirty="0" err="1"/>
              <a:t>Verbeteren</a:t>
            </a:r>
            <a:r>
              <a:rPr lang="en-US" dirty="0"/>
              <a:t> van de performance</a:t>
            </a:r>
          </a:p>
          <a:p>
            <a:pPr lvl="1"/>
            <a:r>
              <a:rPr lang="en-US" dirty="0" err="1"/>
              <a:t>Verminderen</a:t>
            </a:r>
            <a:r>
              <a:rPr lang="en-US" dirty="0"/>
              <a:t> van startup </a:t>
            </a:r>
            <a:r>
              <a:rPr lang="en-US" dirty="0" err="1"/>
              <a:t>tijd</a:t>
            </a:r>
            <a:r>
              <a:rPr lang="en-US" dirty="0"/>
              <a:t> met native-image</a:t>
            </a:r>
          </a:p>
          <a:p>
            <a:pPr lvl="1"/>
            <a:r>
              <a:rPr lang="en-US" dirty="0"/>
              <a:t>Meer </a:t>
            </a:r>
            <a:r>
              <a:rPr lang="en-US" dirty="0" err="1"/>
              <a:t>integratie</a:t>
            </a:r>
            <a:r>
              <a:rPr lang="en-US" dirty="0"/>
              <a:t> met oracle database, java, </a:t>
            </a:r>
            <a:r>
              <a:rPr lang="en-US" dirty="0" err="1"/>
              <a:t>javascript</a:t>
            </a:r>
            <a:endParaRPr lang="en-US" dirty="0"/>
          </a:p>
          <a:p>
            <a:pPr lvl="1"/>
            <a:r>
              <a:rPr lang="en-US" dirty="0" err="1"/>
              <a:t>Mogelijkheid</a:t>
            </a:r>
            <a:r>
              <a:rPr lang="en-US" dirty="0"/>
              <a:t> om </a:t>
            </a:r>
            <a:r>
              <a:rPr lang="en-US" dirty="0" err="1"/>
              <a:t>meerdere</a:t>
            </a:r>
            <a:r>
              <a:rPr lang="en-US" dirty="0"/>
              <a:t> </a:t>
            </a:r>
            <a:r>
              <a:rPr lang="en-US" dirty="0" err="1"/>
              <a:t>talen</a:t>
            </a:r>
            <a:r>
              <a:rPr lang="en-US" dirty="0"/>
              <a:t> </a:t>
            </a:r>
            <a:r>
              <a:rPr lang="en-US" dirty="0" err="1"/>
              <a:t>te</a:t>
            </a:r>
            <a:r>
              <a:rPr lang="en-US" dirty="0"/>
              <a:t> </a:t>
            </a:r>
            <a:r>
              <a:rPr lang="en-US" dirty="0" err="1"/>
              <a:t>draaien</a:t>
            </a:r>
            <a:endParaRPr lang="en-US" dirty="0"/>
          </a:p>
          <a:p>
            <a:pPr lvl="1"/>
            <a:endParaRPr lang="en-US" dirty="0"/>
          </a:p>
          <a:p>
            <a:r>
              <a:rPr lang="en-US" dirty="0" err="1"/>
              <a:t>Geschiedenis</a:t>
            </a:r>
            <a:endParaRPr lang="en-US" dirty="0"/>
          </a:p>
          <a:p>
            <a:pPr lvl="1"/>
            <a:r>
              <a:rPr lang="en-US" dirty="0"/>
              <a:t>Maxine Virtual Machine door Sun Microsystems</a:t>
            </a:r>
          </a:p>
          <a:p>
            <a:pPr lvl="1"/>
            <a:r>
              <a:rPr lang="en-US" dirty="0"/>
              <a:t>Doel was om de JVM </a:t>
            </a:r>
            <a:r>
              <a:rPr lang="en-US" dirty="0" err="1"/>
              <a:t>te</a:t>
            </a:r>
            <a:r>
              <a:rPr lang="en-US" dirty="0"/>
              <a:t> </a:t>
            </a:r>
            <a:r>
              <a:rPr lang="en-US" dirty="0" err="1"/>
              <a:t>schrijven</a:t>
            </a:r>
            <a:r>
              <a:rPr lang="en-US" dirty="0"/>
              <a:t> in Java </a:t>
            </a:r>
            <a:r>
              <a:rPr lang="en-US" dirty="0" err="1"/>
              <a:t>ipv</a:t>
            </a:r>
            <a:r>
              <a:rPr lang="en-US" dirty="0"/>
              <a:t> C++</a:t>
            </a:r>
          </a:p>
          <a:p>
            <a:pPr lvl="1"/>
            <a:r>
              <a:rPr lang="en-US" dirty="0" err="1"/>
              <a:t>Uiteindelijk</a:t>
            </a:r>
            <a:r>
              <a:rPr lang="en-US" dirty="0"/>
              <a:t> is </a:t>
            </a:r>
            <a:r>
              <a:rPr lang="en-US" dirty="0" err="1"/>
              <a:t>dat</a:t>
            </a:r>
            <a:r>
              <a:rPr lang="en-US" dirty="0"/>
              <a:t> </a:t>
            </a:r>
            <a:r>
              <a:rPr lang="en-US" dirty="0" err="1"/>
              <a:t>alleen</a:t>
            </a:r>
            <a:r>
              <a:rPr lang="en-US" dirty="0"/>
              <a:t> met de compiler </a:t>
            </a:r>
            <a:r>
              <a:rPr lang="en-US" dirty="0" err="1"/>
              <a:t>gedaan</a:t>
            </a:r>
            <a:endParaRPr lang="en-US" dirty="0"/>
          </a:p>
        </p:txBody>
      </p:sp>
    </p:spTree>
    <p:extLst>
      <p:ext uri="{BB962C8B-B14F-4D97-AF65-F5344CB8AC3E}">
        <p14:creationId xmlns:p14="http://schemas.microsoft.com/office/powerpoint/2010/main" val="575708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9CAE7-E842-AB40-ABDF-8B242077B048}"/>
              </a:ext>
            </a:extLst>
          </p:cNvPr>
          <p:cNvSpPr>
            <a:spLocks noGrp="1"/>
          </p:cNvSpPr>
          <p:nvPr>
            <p:ph type="title"/>
          </p:nvPr>
        </p:nvSpPr>
        <p:spPr/>
        <p:txBody>
          <a:bodyPr/>
          <a:lstStyle/>
          <a:p>
            <a:r>
              <a:rPr lang="en-US" dirty="0" err="1"/>
              <a:t>GraalVM</a:t>
            </a:r>
            <a:endParaRPr lang="en-US" dirty="0"/>
          </a:p>
        </p:txBody>
      </p:sp>
      <p:sp>
        <p:nvSpPr>
          <p:cNvPr id="3" name="Content Placeholder 2">
            <a:extLst>
              <a:ext uri="{FF2B5EF4-FFF2-40B4-BE49-F238E27FC236}">
                <a16:creationId xmlns:a16="http://schemas.microsoft.com/office/drawing/2014/main" id="{E720C39B-2B80-B846-B9AA-DA27991EDAA7}"/>
              </a:ext>
            </a:extLst>
          </p:cNvPr>
          <p:cNvSpPr>
            <a:spLocks noGrp="1"/>
          </p:cNvSpPr>
          <p:nvPr>
            <p:ph idx="1"/>
          </p:nvPr>
        </p:nvSpPr>
        <p:spPr/>
        <p:txBody>
          <a:bodyPr>
            <a:normAutofit fontScale="92500" lnSpcReduction="20000"/>
          </a:bodyPr>
          <a:lstStyle/>
          <a:p>
            <a:r>
              <a:rPr lang="en-US" dirty="0" err="1"/>
              <a:t>Graal</a:t>
            </a:r>
            <a:endParaRPr lang="en-US" dirty="0"/>
          </a:p>
          <a:p>
            <a:pPr lvl="1"/>
            <a:r>
              <a:rPr lang="en-US" dirty="0" err="1"/>
              <a:t>Graal</a:t>
            </a:r>
            <a:r>
              <a:rPr lang="en-US" dirty="0"/>
              <a:t> compiler (</a:t>
            </a:r>
            <a:r>
              <a:rPr lang="en-US" dirty="0" err="1"/>
              <a:t>geschreven</a:t>
            </a:r>
            <a:r>
              <a:rPr lang="en-US" dirty="0"/>
              <a:t> in Java)</a:t>
            </a:r>
          </a:p>
          <a:p>
            <a:r>
              <a:rPr lang="en-US" dirty="0" err="1"/>
              <a:t>GraalVM</a:t>
            </a:r>
            <a:endParaRPr lang="en-US" dirty="0"/>
          </a:p>
          <a:p>
            <a:pPr lvl="1"/>
            <a:r>
              <a:rPr lang="en-US" dirty="0"/>
              <a:t>JVM</a:t>
            </a:r>
          </a:p>
          <a:p>
            <a:pPr lvl="1"/>
            <a:r>
              <a:rPr lang="en-US" dirty="0"/>
              <a:t>LLVM Runtime</a:t>
            </a:r>
          </a:p>
          <a:p>
            <a:pPr lvl="1"/>
            <a:r>
              <a:rPr lang="en-US" dirty="0" err="1"/>
              <a:t>Javascript</a:t>
            </a:r>
            <a:r>
              <a:rPr lang="en-US" dirty="0"/>
              <a:t> Runtime</a:t>
            </a:r>
          </a:p>
          <a:p>
            <a:pPr lvl="1"/>
            <a:r>
              <a:rPr lang="en-US" dirty="0"/>
              <a:t>Truffle Language Implementation framework</a:t>
            </a:r>
          </a:p>
          <a:p>
            <a:pPr lvl="1"/>
            <a:r>
              <a:rPr lang="en-US" dirty="0"/>
              <a:t>native image</a:t>
            </a:r>
          </a:p>
          <a:p>
            <a:r>
              <a:rPr lang="en-US" dirty="0"/>
              <a:t>Polyglot</a:t>
            </a:r>
          </a:p>
          <a:p>
            <a:pPr lvl="1"/>
            <a:r>
              <a:rPr lang="en-US" dirty="0" err="1"/>
              <a:t>Javascript</a:t>
            </a:r>
            <a:endParaRPr lang="en-US" dirty="0"/>
          </a:p>
          <a:p>
            <a:pPr lvl="1"/>
            <a:r>
              <a:rPr lang="en-US" dirty="0"/>
              <a:t>Python</a:t>
            </a:r>
          </a:p>
          <a:p>
            <a:pPr lvl="1"/>
            <a:r>
              <a:rPr lang="en-US" dirty="0"/>
              <a:t>Ruby</a:t>
            </a:r>
          </a:p>
          <a:p>
            <a:pPr lvl="1"/>
            <a:r>
              <a:rPr lang="en-US" dirty="0"/>
              <a:t>C/C++ (LLVM)</a:t>
            </a:r>
          </a:p>
          <a:p>
            <a:pPr lvl="1"/>
            <a:r>
              <a:rPr lang="en-US" dirty="0"/>
              <a:t>R</a:t>
            </a:r>
          </a:p>
          <a:p>
            <a:pPr lvl="1"/>
            <a:r>
              <a:rPr lang="en-US" dirty="0"/>
              <a:t>Your language here</a:t>
            </a:r>
          </a:p>
        </p:txBody>
      </p:sp>
    </p:spTree>
    <p:extLst>
      <p:ext uri="{BB962C8B-B14F-4D97-AF65-F5344CB8AC3E}">
        <p14:creationId xmlns:p14="http://schemas.microsoft.com/office/powerpoint/2010/main" val="1004711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9CAE7-E842-AB40-ABDF-8B242077B048}"/>
              </a:ext>
            </a:extLst>
          </p:cNvPr>
          <p:cNvSpPr>
            <a:spLocks noGrp="1"/>
          </p:cNvSpPr>
          <p:nvPr>
            <p:ph type="title"/>
          </p:nvPr>
        </p:nvSpPr>
        <p:spPr/>
        <p:txBody>
          <a:bodyPr/>
          <a:lstStyle/>
          <a:p>
            <a:r>
              <a:rPr lang="en-US" dirty="0"/>
              <a:t>Truffle</a:t>
            </a:r>
          </a:p>
        </p:txBody>
      </p:sp>
      <p:sp>
        <p:nvSpPr>
          <p:cNvPr id="3" name="Content Placeholder 2">
            <a:extLst>
              <a:ext uri="{FF2B5EF4-FFF2-40B4-BE49-F238E27FC236}">
                <a16:creationId xmlns:a16="http://schemas.microsoft.com/office/drawing/2014/main" id="{E720C39B-2B80-B846-B9AA-DA27991EDAA7}"/>
              </a:ext>
            </a:extLst>
          </p:cNvPr>
          <p:cNvSpPr>
            <a:spLocks noGrp="1"/>
          </p:cNvSpPr>
          <p:nvPr>
            <p:ph idx="1"/>
          </p:nvPr>
        </p:nvSpPr>
        <p:spPr/>
        <p:txBody>
          <a:bodyPr>
            <a:normAutofit/>
          </a:bodyPr>
          <a:lstStyle/>
          <a:p>
            <a:r>
              <a:rPr lang="en-GB" dirty="0"/>
              <a:t>Interpreter?</a:t>
            </a:r>
            <a:endParaRPr lang="en-US" dirty="0"/>
          </a:p>
          <a:p>
            <a:r>
              <a:rPr lang="en-US" dirty="0"/>
              <a:t>Compiler?</a:t>
            </a:r>
          </a:p>
          <a:p>
            <a:r>
              <a:rPr lang="en-US" dirty="0" err="1"/>
              <a:t>Beide</a:t>
            </a:r>
            <a:r>
              <a:rPr lang="en-US" dirty="0"/>
              <a:t>!</a:t>
            </a:r>
          </a:p>
          <a:p>
            <a:endParaRPr lang="en-US" dirty="0"/>
          </a:p>
          <a:p>
            <a:r>
              <a:rPr lang="en-US" dirty="0"/>
              <a:t>Interpreter </a:t>
            </a:r>
            <a:r>
              <a:rPr lang="en-US" dirty="0" err="1"/>
              <a:t>voor</a:t>
            </a:r>
            <a:r>
              <a:rPr lang="en-US" dirty="0"/>
              <a:t> de taal </a:t>
            </a:r>
            <a:r>
              <a:rPr lang="en-US" dirty="0" err="1"/>
              <a:t>geschreven</a:t>
            </a:r>
            <a:r>
              <a:rPr lang="en-US" dirty="0"/>
              <a:t> in java (met het </a:t>
            </a:r>
            <a:r>
              <a:rPr lang="en-US" dirty="0" err="1"/>
              <a:t>truffel</a:t>
            </a:r>
            <a:r>
              <a:rPr lang="en-US" dirty="0"/>
              <a:t> framework)</a:t>
            </a:r>
          </a:p>
          <a:p>
            <a:r>
              <a:rPr lang="en-US" dirty="0" err="1"/>
              <a:t>Gecompileerd</a:t>
            </a:r>
            <a:r>
              <a:rPr lang="en-US" dirty="0"/>
              <a:t> door de </a:t>
            </a:r>
            <a:r>
              <a:rPr lang="en-US" dirty="0" err="1"/>
              <a:t>GraalVM</a:t>
            </a:r>
            <a:r>
              <a:rPr lang="en-US" dirty="0"/>
              <a:t> JIT</a:t>
            </a:r>
          </a:p>
          <a:p>
            <a:r>
              <a:rPr lang="en-US" dirty="0"/>
              <a:t>Native-image support</a:t>
            </a:r>
          </a:p>
          <a:p>
            <a:endParaRPr lang="en-US" dirty="0"/>
          </a:p>
        </p:txBody>
      </p:sp>
      <p:pic>
        <p:nvPicPr>
          <p:cNvPr id="4" name="Picture 3">
            <a:extLst>
              <a:ext uri="{FF2B5EF4-FFF2-40B4-BE49-F238E27FC236}">
                <a16:creationId xmlns:a16="http://schemas.microsoft.com/office/drawing/2014/main" id="{FCD3FE87-DC39-4C48-AF2B-1D2300A46F1E}"/>
              </a:ext>
            </a:extLst>
          </p:cNvPr>
          <p:cNvPicPr>
            <a:picLocks noChangeAspect="1"/>
          </p:cNvPicPr>
          <p:nvPr/>
        </p:nvPicPr>
        <p:blipFill>
          <a:blip r:embed="rId2"/>
          <a:stretch>
            <a:fillRect/>
          </a:stretch>
        </p:blipFill>
        <p:spPr>
          <a:xfrm>
            <a:off x="6804229" y="0"/>
            <a:ext cx="5184031" cy="3223967"/>
          </a:xfrm>
          <a:prstGeom prst="rect">
            <a:avLst/>
          </a:prstGeom>
        </p:spPr>
      </p:pic>
    </p:spTree>
    <p:extLst>
      <p:ext uri="{BB962C8B-B14F-4D97-AF65-F5344CB8AC3E}">
        <p14:creationId xmlns:p14="http://schemas.microsoft.com/office/powerpoint/2010/main" val="4003379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9CAE7-E842-AB40-ABDF-8B242077B048}"/>
              </a:ext>
            </a:extLst>
          </p:cNvPr>
          <p:cNvSpPr>
            <a:spLocks noGrp="1"/>
          </p:cNvSpPr>
          <p:nvPr>
            <p:ph type="title"/>
          </p:nvPr>
        </p:nvSpPr>
        <p:spPr/>
        <p:txBody>
          <a:bodyPr/>
          <a:lstStyle/>
          <a:p>
            <a:r>
              <a:rPr lang="en-US" dirty="0" err="1"/>
              <a:t>Voorbeelden</a:t>
            </a:r>
            <a:endParaRPr lang="en-US" dirty="0"/>
          </a:p>
        </p:txBody>
      </p:sp>
      <p:sp>
        <p:nvSpPr>
          <p:cNvPr id="3" name="Content Placeholder 2">
            <a:extLst>
              <a:ext uri="{FF2B5EF4-FFF2-40B4-BE49-F238E27FC236}">
                <a16:creationId xmlns:a16="http://schemas.microsoft.com/office/drawing/2014/main" id="{E720C39B-2B80-B846-B9AA-DA27991EDAA7}"/>
              </a:ext>
            </a:extLst>
          </p:cNvPr>
          <p:cNvSpPr>
            <a:spLocks noGrp="1"/>
          </p:cNvSpPr>
          <p:nvPr>
            <p:ph idx="1"/>
          </p:nvPr>
        </p:nvSpPr>
        <p:spPr/>
        <p:txBody>
          <a:bodyPr>
            <a:normAutofit/>
          </a:bodyPr>
          <a:lstStyle/>
          <a:p>
            <a:r>
              <a:rPr lang="en-US" dirty="0"/>
              <a:t>Java</a:t>
            </a:r>
          </a:p>
          <a:p>
            <a:r>
              <a:rPr lang="en-US" dirty="0" err="1"/>
              <a:t>Javascript</a:t>
            </a:r>
            <a:endParaRPr lang="en-US" dirty="0"/>
          </a:p>
          <a:p>
            <a:r>
              <a:rPr lang="en-US" dirty="0"/>
              <a:t>Ruby</a:t>
            </a:r>
          </a:p>
          <a:p>
            <a:pPr lvl="1"/>
            <a:r>
              <a:rPr lang="en-US" dirty="0" err="1"/>
              <a:t>gu</a:t>
            </a:r>
            <a:r>
              <a:rPr lang="en-US" dirty="0"/>
              <a:t> install ruby</a:t>
            </a:r>
          </a:p>
          <a:p>
            <a:r>
              <a:rPr lang="en-US" dirty="0"/>
              <a:t>Python</a:t>
            </a:r>
          </a:p>
          <a:p>
            <a:pPr lvl="1"/>
            <a:r>
              <a:rPr lang="en-US" dirty="0" err="1"/>
              <a:t>gu</a:t>
            </a:r>
            <a:r>
              <a:rPr lang="en-US" dirty="0"/>
              <a:t> install python</a:t>
            </a:r>
          </a:p>
          <a:p>
            <a:r>
              <a:rPr lang="en-US" dirty="0"/>
              <a:t>C++ LVVM</a:t>
            </a:r>
          </a:p>
          <a:p>
            <a:pPr lvl="1"/>
            <a:r>
              <a:rPr lang="en-US" dirty="0" err="1"/>
              <a:t>gu</a:t>
            </a:r>
            <a:r>
              <a:rPr lang="en-US" dirty="0"/>
              <a:t> install </a:t>
            </a:r>
            <a:r>
              <a:rPr lang="en-US" dirty="0" err="1"/>
              <a:t>llvm</a:t>
            </a:r>
            <a:r>
              <a:rPr lang="en-US" dirty="0"/>
              <a:t>-toolchain</a:t>
            </a:r>
          </a:p>
          <a:p>
            <a:r>
              <a:rPr lang="en-US" dirty="0" err="1"/>
              <a:t>Combineren</a:t>
            </a:r>
            <a:r>
              <a:rPr lang="en-US" dirty="0"/>
              <a:t> van </a:t>
            </a:r>
            <a:r>
              <a:rPr lang="en-US" dirty="0" err="1"/>
              <a:t>talen</a:t>
            </a:r>
            <a:endParaRPr lang="en-US" dirty="0"/>
          </a:p>
          <a:p>
            <a:r>
              <a:rPr lang="en-US" dirty="0" err="1"/>
              <a:t>jvisualvm</a:t>
            </a:r>
            <a:endParaRPr lang="en-US" dirty="0"/>
          </a:p>
        </p:txBody>
      </p:sp>
    </p:spTree>
    <p:extLst>
      <p:ext uri="{BB962C8B-B14F-4D97-AF65-F5344CB8AC3E}">
        <p14:creationId xmlns:p14="http://schemas.microsoft.com/office/powerpoint/2010/main" val="883824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9CAE7-E842-AB40-ABDF-8B242077B048}"/>
              </a:ext>
            </a:extLst>
          </p:cNvPr>
          <p:cNvSpPr>
            <a:spLocks noGrp="1"/>
          </p:cNvSpPr>
          <p:nvPr>
            <p:ph type="title"/>
          </p:nvPr>
        </p:nvSpPr>
        <p:spPr/>
        <p:txBody>
          <a:bodyPr/>
          <a:lstStyle/>
          <a:p>
            <a:r>
              <a:rPr lang="en-US" dirty="0"/>
              <a:t>Native-image</a:t>
            </a:r>
          </a:p>
        </p:txBody>
      </p:sp>
      <p:sp>
        <p:nvSpPr>
          <p:cNvPr id="3" name="Content Placeholder 2">
            <a:extLst>
              <a:ext uri="{FF2B5EF4-FFF2-40B4-BE49-F238E27FC236}">
                <a16:creationId xmlns:a16="http://schemas.microsoft.com/office/drawing/2014/main" id="{E720C39B-2B80-B846-B9AA-DA27991EDAA7}"/>
              </a:ext>
            </a:extLst>
          </p:cNvPr>
          <p:cNvSpPr>
            <a:spLocks noGrp="1"/>
          </p:cNvSpPr>
          <p:nvPr>
            <p:ph idx="1"/>
          </p:nvPr>
        </p:nvSpPr>
        <p:spPr/>
        <p:txBody>
          <a:bodyPr>
            <a:normAutofit/>
          </a:bodyPr>
          <a:lstStyle/>
          <a:p>
            <a:r>
              <a:rPr lang="nl-NL" dirty="0" err="1"/>
              <a:t>Ahead</a:t>
            </a:r>
            <a:r>
              <a:rPr lang="nl-NL" dirty="0"/>
              <a:t> of time compilatie naar machine code</a:t>
            </a:r>
          </a:p>
          <a:p>
            <a:pPr lvl="1"/>
            <a:r>
              <a:rPr lang="nl-NL" dirty="0"/>
              <a:t>Inclusief alle </a:t>
            </a:r>
            <a:r>
              <a:rPr lang="nl-NL" dirty="0" err="1"/>
              <a:t>libraries</a:t>
            </a:r>
            <a:r>
              <a:rPr lang="nl-NL" dirty="0"/>
              <a:t> -&gt; grote </a:t>
            </a:r>
            <a:r>
              <a:rPr lang="nl-NL" dirty="0" err="1"/>
              <a:t>binairy</a:t>
            </a:r>
            <a:endParaRPr lang="nl-NL" dirty="0"/>
          </a:p>
          <a:p>
            <a:pPr lvl="1"/>
            <a:r>
              <a:rPr lang="nl-NL" dirty="0"/>
              <a:t>Langere compilatie slag</a:t>
            </a:r>
          </a:p>
          <a:p>
            <a:r>
              <a:rPr lang="nl-NL" dirty="0"/>
              <a:t>Door AOT compilatie is reflectie een uitdaging</a:t>
            </a:r>
          </a:p>
          <a:p>
            <a:pPr lvl="1"/>
            <a:r>
              <a:rPr lang="nl-NL" dirty="0"/>
              <a:t>Werkt of niet</a:t>
            </a:r>
          </a:p>
          <a:p>
            <a:pPr lvl="1"/>
            <a:r>
              <a:rPr lang="nl-NL" dirty="0"/>
              <a:t>Of heeft speciale configuratie nodig.</a:t>
            </a:r>
          </a:p>
          <a:p>
            <a:r>
              <a:rPr lang="nl-NL" dirty="0"/>
              <a:t>Moet nog </a:t>
            </a:r>
            <a:r>
              <a:rPr lang="nl-NL" dirty="0" err="1"/>
              <a:t>geinstalleerd</a:t>
            </a:r>
            <a:r>
              <a:rPr lang="nl-NL" dirty="0"/>
              <a:t> worden: </a:t>
            </a:r>
            <a:r>
              <a:rPr lang="nl-NL" dirty="0" err="1"/>
              <a:t>gu</a:t>
            </a:r>
            <a:r>
              <a:rPr lang="nl-NL" dirty="0"/>
              <a:t> </a:t>
            </a:r>
            <a:r>
              <a:rPr lang="nl-NL" dirty="0" err="1"/>
              <a:t>install</a:t>
            </a:r>
            <a:r>
              <a:rPr lang="nl-NL" dirty="0"/>
              <a:t> native-image</a:t>
            </a:r>
          </a:p>
          <a:p>
            <a:r>
              <a:rPr lang="nl-NL" dirty="0"/>
              <a:t>Demo</a:t>
            </a:r>
          </a:p>
        </p:txBody>
      </p:sp>
    </p:spTree>
    <p:extLst>
      <p:ext uri="{BB962C8B-B14F-4D97-AF65-F5344CB8AC3E}">
        <p14:creationId xmlns:p14="http://schemas.microsoft.com/office/powerpoint/2010/main" val="998822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9CAE7-E842-AB40-ABDF-8B242077B048}"/>
              </a:ext>
            </a:extLst>
          </p:cNvPr>
          <p:cNvSpPr>
            <a:spLocks noGrp="1"/>
          </p:cNvSpPr>
          <p:nvPr>
            <p:ph type="title"/>
          </p:nvPr>
        </p:nvSpPr>
        <p:spPr/>
        <p:txBody>
          <a:bodyPr/>
          <a:lstStyle/>
          <a:p>
            <a:r>
              <a:rPr lang="en-US" dirty="0"/>
              <a:t>Performance - microbenchmarks</a:t>
            </a:r>
          </a:p>
        </p:txBody>
      </p:sp>
      <p:pic>
        <p:nvPicPr>
          <p:cNvPr id="5" name="Content Placeholder 4" descr="A screenshot of a social media post&#10;&#10;Description automatically generated">
            <a:extLst>
              <a:ext uri="{FF2B5EF4-FFF2-40B4-BE49-F238E27FC236}">
                <a16:creationId xmlns:a16="http://schemas.microsoft.com/office/drawing/2014/main" id="{43494D5D-0C5B-1E46-88FC-7E772648DB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1587" y="1107172"/>
            <a:ext cx="5495788" cy="2699544"/>
          </a:xfrm>
        </p:spPr>
      </p:pic>
      <p:pic>
        <p:nvPicPr>
          <p:cNvPr id="6" name="Picture 5">
            <a:extLst>
              <a:ext uri="{FF2B5EF4-FFF2-40B4-BE49-F238E27FC236}">
                <a16:creationId xmlns:a16="http://schemas.microsoft.com/office/drawing/2014/main" id="{A9D48CCE-123E-EA45-9027-B4EE5F01A2A5}"/>
              </a:ext>
            </a:extLst>
          </p:cNvPr>
          <p:cNvPicPr>
            <a:picLocks noChangeAspect="1"/>
          </p:cNvPicPr>
          <p:nvPr/>
        </p:nvPicPr>
        <p:blipFill>
          <a:blip r:embed="rId3"/>
          <a:stretch>
            <a:fillRect/>
          </a:stretch>
        </p:blipFill>
        <p:spPr>
          <a:xfrm>
            <a:off x="5370998" y="1965573"/>
            <a:ext cx="6459415" cy="3785255"/>
          </a:xfrm>
          <a:prstGeom prst="rect">
            <a:avLst/>
          </a:prstGeom>
        </p:spPr>
      </p:pic>
    </p:spTree>
    <p:extLst>
      <p:ext uri="{BB962C8B-B14F-4D97-AF65-F5344CB8AC3E}">
        <p14:creationId xmlns:p14="http://schemas.microsoft.com/office/powerpoint/2010/main" val="2320463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9CAE7-E842-AB40-ABDF-8B242077B048}"/>
              </a:ext>
            </a:extLst>
          </p:cNvPr>
          <p:cNvSpPr>
            <a:spLocks noGrp="1"/>
          </p:cNvSpPr>
          <p:nvPr>
            <p:ph type="title"/>
          </p:nvPr>
        </p:nvSpPr>
        <p:spPr/>
        <p:txBody>
          <a:bodyPr/>
          <a:lstStyle/>
          <a:p>
            <a:r>
              <a:rPr lang="en-US" dirty="0"/>
              <a:t>Performance – microbenchmarks 2</a:t>
            </a:r>
          </a:p>
        </p:txBody>
      </p:sp>
      <p:sp>
        <p:nvSpPr>
          <p:cNvPr id="4" name="Content Placeholder 3">
            <a:extLst>
              <a:ext uri="{FF2B5EF4-FFF2-40B4-BE49-F238E27FC236}">
                <a16:creationId xmlns:a16="http://schemas.microsoft.com/office/drawing/2014/main" id="{EC7C3A30-67C2-6E41-A051-6480F9E3F0C2}"/>
              </a:ext>
            </a:extLst>
          </p:cNvPr>
          <p:cNvSpPr>
            <a:spLocks noGrp="1"/>
          </p:cNvSpPr>
          <p:nvPr>
            <p:ph idx="1"/>
          </p:nvPr>
        </p:nvSpPr>
        <p:spPr/>
        <p:txBody>
          <a:bodyPr/>
          <a:lstStyle/>
          <a:p>
            <a:r>
              <a:rPr lang="en-GB" dirty="0"/>
              <a:t>https://</a:t>
            </a:r>
            <a:r>
              <a:rPr lang="en-GB" dirty="0" err="1"/>
              <a:t>github.com</a:t>
            </a:r>
            <a:r>
              <a:rPr lang="en-GB" dirty="0"/>
              <a:t>/</a:t>
            </a:r>
            <a:r>
              <a:rPr lang="en-GB" dirty="0" err="1"/>
              <a:t>JosePaumard</a:t>
            </a:r>
            <a:r>
              <a:rPr lang="en-GB" dirty="0"/>
              <a:t>/jdk8-stream-rx-comparison/tree/master/</a:t>
            </a:r>
            <a:r>
              <a:rPr lang="en-GB" dirty="0" err="1"/>
              <a:t>src</a:t>
            </a:r>
            <a:r>
              <a:rPr lang="en-GB" dirty="0"/>
              <a:t>/main/java/org/</a:t>
            </a:r>
            <a:r>
              <a:rPr lang="en-GB" dirty="0" err="1"/>
              <a:t>paumard</a:t>
            </a:r>
            <a:r>
              <a:rPr lang="en-GB" dirty="0"/>
              <a:t>/jdk8/stream</a:t>
            </a:r>
            <a:endParaRPr lang="en-NL" dirty="0"/>
          </a:p>
        </p:txBody>
      </p:sp>
      <p:pic>
        <p:nvPicPr>
          <p:cNvPr id="1026" name="Picture 2" descr="Image for post">
            <a:extLst>
              <a:ext uri="{FF2B5EF4-FFF2-40B4-BE49-F238E27FC236}">
                <a16:creationId xmlns:a16="http://schemas.microsoft.com/office/drawing/2014/main" id="{1C262172-09EB-9441-9E44-D9428ED530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582944"/>
            <a:ext cx="6440539" cy="3986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274322"/>
      </p:ext>
    </p:extLst>
  </p:cSld>
  <p:clrMapOvr>
    <a:masterClrMapping/>
  </p:clrMapOvr>
</p:sld>
</file>

<file path=ppt/theme/theme1.xml><?xml version="1.0" encoding="utf-8"?>
<a:theme xmlns:a="http://schemas.openxmlformats.org/drawingml/2006/main" name="Tekst algemeen">
  <a:themeElements>
    <a:clrScheme name="Kantoor">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spect" id="{64AA938D-C5BD-46B8-9598-919DDECB51D4}" vid="{A3A8461D-A096-4C9B-8795-D2581552DBD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B80DE226BD4A48944B65CB65ACA3E5" ma:contentTypeVersion="7" ma:contentTypeDescription="Een nieuw document maken." ma:contentTypeScope="" ma:versionID="a8ca0d36c464c0caf842c8ffe44527db">
  <xsd:schema xmlns:xsd="http://www.w3.org/2001/XMLSchema" xmlns:xs="http://www.w3.org/2001/XMLSchema" xmlns:p="http://schemas.microsoft.com/office/2006/metadata/properties" xmlns:ns1="http://schemas.microsoft.com/sharepoint/v3" xmlns:ns2="b24089ec-5d17-491b-ac0a-0bf9c961c4b4" xmlns:ns3="c872380e-168c-44bd-ab22-8cb9cc797e37" targetNamespace="http://schemas.microsoft.com/office/2006/metadata/properties" ma:root="true" ma:fieldsID="48ada63c1d02588d46fee311d415aca3" ns1:_="" ns2:_="" ns3:_="">
    <xsd:import namespace="http://schemas.microsoft.com/sharepoint/v3"/>
    <xsd:import namespace="b24089ec-5d17-491b-ac0a-0bf9c961c4b4"/>
    <xsd:import namespace="c872380e-168c-44bd-ab22-8cb9cc797e37"/>
    <xsd:element name="properties">
      <xsd:complexType>
        <xsd:sequence>
          <xsd:element name="documentManagement">
            <xsd:complexType>
              <xsd:all>
                <xsd:element ref="ns1:PublishingStartDate" minOccurs="0"/>
                <xsd:element ref="ns1:PublishingExpirationDate" minOccurs="0"/>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Begindatum van de planning" ma:description="Geplande begindatum is een sitekolom die door de publicatiefunctie gemaakt wordt. Het wordt gebruikt om een specifieke datum en tijd op te geven waarop de pagina voor het eerst verschijnt voor sitebezoekers." ma:hidden="true" ma:internalName="PublishingStartDate">
      <xsd:simpleType>
        <xsd:restriction base="dms:Unknown"/>
      </xsd:simpleType>
    </xsd:element>
    <xsd:element name="PublishingExpirationDate" ma:index="9" nillable="true" ma:displayName="Einddatum van de planning" ma:description="Geplande einddatum is een sitekolom die door de publicatiefunctie gemaakt wordt. Het wordt gebruikt om een specifieke datum en tijd op te geven waarop de pagina niet langer verschijnt voor sitebezoekers."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24089ec-5d17-491b-ac0a-0bf9c961c4b4" elementFormDefault="qualified">
    <xsd:import namespace="http://schemas.microsoft.com/office/2006/documentManagement/types"/>
    <xsd:import namespace="http://schemas.microsoft.com/office/infopath/2007/PartnerControls"/>
    <xsd:element name="SharedWithUsers" ma:index="10" nillable="true" ma:displayName="Gedeeld met"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Gedeeld met details" ma:description="" ma:internalName="SharedWithDetails" ma:readOnly="true">
      <xsd:simpleType>
        <xsd:restriction base="dms:Note">
          <xsd:maxLength value="255"/>
        </xsd:restriction>
      </xsd:simpleType>
    </xsd:element>
    <xsd:element name="LastSharedByUser" ma:index="12" nillable="true" ma:displayName="Laatst gedeeld, per gebruiker" ma:description="" ma:internalName="LastSharedByUser" ma:readOnly="true">
      <xsd:simpleType>
        <xsd:restriction base="dms:Note">
          <xsd:maxLength value="255"/>
        </xsd:restriction>
      </xsd:simpleType>
    </xsd:element>
    <xsd:element name="LastSharedByTime" ma:index="13" nillable="true" ma:displayName="Laatst gedeeld, per tijdstip"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c872380e-168c-44bd-ab22-8cb9cc797e37" elementFormDefault="qualified">
    <xsd:import namespace="http://schemas.microsoft.com/office/2006/documentManagement/types"/>
    <xsd:import namespace="http://schemas.microsoft.com/office/infopath/2007/PartnerControls"/>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32227590-344E-4FA0-8C03-3F2FC3E020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24089ec-5d17-491b-ac0a-0bf9c961c4b4"/>
    <ds:schemaRef ds:uri="c872380e-168c-44bd-ab22-8cb9cc797e3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964F0F7-287A-4072-BBBC-3ECF68230CA8}">
  <ds:schemaRefs>
    <ds:schemaRef ds:uri="http://schemas.microsoft.com/sharepoint/v3/contenttype/forms"/>
  </ds:schemaRefs>
</ds:datastoreItem>
</file>

<file path=customXml/itemProps3.xml><?xml version="1.0" encoding="utf-8"?>
<ds:datastoreItem xmlns:ds="http://schemas.openxmlformats.org/officeDocument/2006/customXml" ds:itemID="{8C83C232-8B58-4A76-BAB4-CC99DBE10A45}">
  <ds:schemaRefs>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
  <TotalTime>19274</TotalTime>
  <Words>340</Words>
  <Application>Microsoft Macintosh PowerPoint</Application>
  <PresentationFormat>Widescreen</PresentationFormat>
  <Paragraphs>95</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Segoe Print</vt:lpstr>
      <vt:lpstr>Times New Roman</vt:lpstr>
      <vt:lpstr>Wingdings</vt:lpstr>
      <vt:lpstr>Tekst algemeen</vt:lpstr>
      <vt:lpstr>PowerPoint Presentation</vt:lpstr>
      <vt:lpstr>PowerPoint Presentation</vt:lpstr>
      <vt:lpstr>GraalVM</vt:lpstr>
      <vt:lpstr>GraalVM</vt:lpstr>
      <vt:lpstr>Truffle</vt:lpstr>
      <vt:lpstr>Voorbeelden</vt:lpstr>
      <vt:lpstr>Native-image</vt:lpstr>
      <vt:lpstr>Performance - microbenchmarks</vt:lpstr>
      <vt:lpstr>Performance – microbenchmarks 2</vt:lpstr>
      <vt:lpstr>Performance – native-image</vt:lpstr>
      <vt:lpstr>Spring</vt:lpstr>
      <vt:lpstr>Quarkus</vt:lpstr>
      <vt:lpstr>Micronaut</vt:lpstr>
      <vt:lpstr>Verder informatie</vt:lpstr>
      <vt:lpstr>Vragen?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Alfred van Wageningen</dc:creator>
  <cp:lastModifiedBy>Arnout van Westen</cp:lastModifiedBy>
  <cp:revision>83</cp:revision>
  <cp:lastPrinted>2017-11-08T09:14:32Z</cp:lastPrinted>
  <dcterms:created xsi:type="dcterms:W3CDTF">2017-10-18T12:53:12Z</dcterms:created>
  <dcterms:modified xsi:type="dcterms:W3CDTF">2020-08-25T13:17:06Z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0x0101007DB80DE226BD4A48944B65CB65ACA3E5</vt:lpwstr>
  </property>
</Properties>
</file>